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vml" ContentType="application/vnd.openxmlformats-officedocument.vmlDrawing"/>
  <Default Extension="rels" ContentType="application/vnd.openxmlformats-package.relationships+xml"/>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embeddings/oleObject3.bin" ContentType="application/vnd.openxmlformats-officedocument.oleObject"/>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2"/>
  </p:notesMasterIdLst>
  <p:handoutMasterIdLst>
    <p:handoutMasterId r:id="rId63"/>
  </p:handoutMasterIdLst>
  <p:sldIdLst>
    <p:sldId id="256" r:id="rId2"/>
    <p:sldId id="315" r:id="rId3"/>
    <p:sldId id="307" r:id="rId4"/>
    <p:sldId id="338" r:id="rId5"/>
    <p:sldId id="301" r:id="rId6"/>
    <p:sldId id="304" r:id="rId7"/>
    <p:sldId id="305" r:id="rId8"/>
    <p:sldId id="306" r:id="rId9"/>
    <p:sldId id="303" r:id="rId10"/>
    <p:sldId id="258" r:id="rId11"/>
    <p:sldId id="259" r:id="rId12"/>
    <p:sldId id="317" r:id="rId13"/>
    <p:sldId id="318" r:id="rId14"/>
    <p:sldId id="319" r:id="rId15"/>
    <p:sldId id="320" r:id="rId16"/>
    <p:sldId id="321" r:id="rId17"/>
    <p:sldId id="322" r:id="rId18"/>
    <p:sldId id="323" r:id="rId19"/>
    <p:sldId id="324" r:id="rId20"/>
    <p:sldId id="325" r:id="rId21"/>
    <p:sldId id="326" r:id="rId22"/>
    <p:sldId id="327" r:id="rId23"/>
    <p:sldId id="260" r:id="rId24"/>
    <p:sldId id="310" r:id="rId25"/>
    <p:sldId id="339" r:id="rId26"/>
    <p:sldId id="340" r:id="rId27"/>
    <p:sldId id="341" r:id="rId28"/>
    <p:sldId id="261" r:id="rId29"/>
    <p:sldId id="342" r:id="rId30"/>
    <p:sldId id="263" r:id="rId31"/>
    <p:sldId id="343" r:id="rId32"/>
    <p:sldId id="264" r:id="rId33"/>
    <p:sldId id="309" r:id="rId34"/>
    <p:sldId id="331" r:id="rId35"/>
    <p:sldId id="344" r:id="rId36"/>
    <p:sldId id="280" r:id="rId37"/>
    <p:sldId id="345" r:id="rId38"/>
    <p:sldId id="346" r:id="rId39"/>
    <p:sldId id="265" r:id="rId40"/>
    <p:sldId id="266" r:id="rId41"/>
    <p:sldId id="347" r:id="rId42"/>
    <p:sldId id="267" r:id="rId43"/>
    <p:sldId id="348" r:id="rId44"/>
    <p:sldId id="298" r:id="rId45"/>
    <p:sldId id="308" r:id="rId46"/>
    <p:sldId id="269" r:id="rId47"/>
    <p:sldId id="270" r:id="rId48"/>
    <p:sldId id="330" r:id="rId49"/>
    <p:sldId id="349" r:id="rId50"/>
    <p:sldId id="336" r:id="rId51"/>
    <p:sldId id="296" r:id="rId52"/>
    <p:sldId id="297" r:id="rId53"/>
    <p:sldId id="272" r:id="rId54"/>
    <p:sldId id="273" r:id="rId55"/>
    <p:sldId id="274" r:id="rId56"/>
    <p:sldId id="290" r:id="rId57"/>
    <p:sldId id="291" r:id="rId58"/>
    <p:sldId id="292" r:id="rId59"/>
    <p:sldId id="293" r:id="rId60"/>
    <p:sldId id="294" r:id="rId61"/>
  </p:sldIdLst>
  <p:sldSz cx="9144000" cy="6858000" type="screen4x3"/>
  <p:notesSz cx="6797675" cy="9874250"/>
  <p:kinsoku lang="ja-JP" invalStChars="、。，．・：；？！゛゜ヽヾゝゞ々ー’”）〕］｝〉》」』】°‰′″℃￠％ぁぃぅぇぉっゃゅょゎァィゥェォッャュョヮヵヶ!%),.:;?]}｡｣､･ｧｨｩｪｫｬｭｮｯｰﾞﾟ" invalEndChars="‘“（〔［｛〈《「『【￥＄$([\{｢￡"/>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New Roman"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9900"/>
    <a:srgbClr val="33CC3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6" d="100"/>
          <a:sy n="116" d="100"/>
        </p:scale>
        <p:origin x="-632" y="-11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handoutMaster" Target="handoutMasters/handoutMaster1.xml"/><Relationship Id="rId64" Type="http://schemas.openxmlformats.org/officeDocument/2006/relationships/printerSettings" Target="printerSettings/printerSettings1.bin"/><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_rels/viewProps.xml.rels><?xml version="1.0" encoding="UTF-8" standalone="yes"?>
<Relationships xmlns="http://schemas.openxmlformats.org/package/2006/relationships"><Relationship Id="rId1" Type="http://schemas.openxmlformats.org/officeDocument/2006/relationships/slide" Target="slides/slide12.xml"/><Relationship Id="rId2"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6.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6345238" y="9448800"/>
            <a:ext cx="382587"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nchor="ctr">
            <a:spAutoFit/>
          </a:bodyPr>
          <a:lstStyle/>
          <a:p>
            <a:pPr algn="r"/>
            <a:fld id="{3F92F39B-80CB-BF4A-A487-70CD775459BE}" type="slidenum">
              <a:rPr lang="en-US" sz="1400"/>
              <a:pPr algn="r"/>
              <a:t>‹#›</a:t>
            </a:fld>
            <a:endParaRPr lang="en-US" sz="1400"/>
          </a:p>
        </p:txBody>
      </p:sp>
    </p:spTree>
    <p:extLst>
      <p:ext uri="{BB962C8B-B14F-4D97-AF65-F5344CB8AC3E}">
        <p14:creationId xmlns:p14="http://schemas.microsoft.com/office/powerpoint/2010/main" val="10762739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06463" y="4691063"/>
            <a:ext cx="4984750" cy="4443412"/>
          </a:xfrm>
          <a:prstGeom prst="rect">
            <a:avLst/>
          </a:prstGeom>
          <a:noFill/>
          <a:ln w="12700">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0"/>
            <a:r>
              <a:rPr lang="en-US" noProof="0"/>
              <a:t>Second Level</a:t>
            </a:r>
          </a:p>
          <a:p>
            <a:pPr lvl="0"/>
            <a:r>
              <a:rPr lang="en-US" noProof="0"/>
              <a:t>Third Level</a:t>
            </a:r>
          </a:p>
          <a:p>
            <a:pPr lvl="0"/>
            <a:r>
              <a:rPr lang="en-US" noProof="0"/>
              <a:t>Fourth Level</a:t>
            </a:r>
          </a:p>
          <a:p>
            <a:pPr lvl="0"/>
            <a:r>
              <a:rPr lang="en-US" noProof="0"/>
              <a:t>Fifth Level</a:t>
            </a:r>
          </a:p>
        </p:txBody>
      </p:sp>
      <p:sp>
        <p:nvSpPr>
          <p:cNvPr id="3075" name="Rectangle 3"/>
          <p:cNvSpPr>
            <a:spLocks noGrp="1" noRot="1" noChangeAspect="1" noChangeArrowheads="1" noTextEdit="1"/>
          </p:cNvSpPr>
          <p:nvPr>
            <p:ph type="sldImg" idx="2"/>
          </p:nvPr>
        </p:nvSpPr>
        <p:spPr bwMode="auto">
          <a:xfrm>
            <a:off x="939800" y="747713"/>
            <a:ext cx="4919663" cy="36893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6" name="Rectangle 4"/>
          <p:cNvSpPr>
            <a:spLocks noChangeArrowheads="1"/>
          </p:cNvSpPr>
          <p:nvPr/>
        </p:nvSpPr>
        <p:spPr bwMode="auto">
          <a:xfrm>
            <a:off x="6345238" y="9448800"/>
            <a:ext cx="382587" cy="325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0488" tIns="44450" rIns="90488" bIns="44450" anchor="ctr">
            <a:spAutoFit/>
          </a:bodyPr>
          <a:lstStyle/>
          <a:p>
            <a:pPr algn="r"/>
            <a:fld id="{3B5034BF-4803-684A-AE10-10F7CADFADE1}" type="slidenum">
              <a:rPr lang="en-US" sz="1400"/>
              <a:pPr algn="r"/>
              <a:t>‹#›</a:t>
            </a:fld>
            <a:endParaRPr lang="en-US" sz="1400"/>
          </a:p>
        </p:txBody>
      </p:sp>
    </p:spTree>
    <p:extLst>
      <p:ext uri="{BB962C8B-B14F-4D97-AF65-F5344CB8AC3E}">
        <p14:creationId xmlns:p14="http://schemas.microsoft.com/office/powerpoint/2010/main" val="257679513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06" charset="0"/>
        <a:ea typeface="ＭＳ Ｐゴシック" charset="-128"/>
        <a:cs typeface="ＭＳ Ｐゴシック" charset="-128"/>
      </a:defRPr>
    </a:lvl1pPr>
    <a:lvl2pPr marL="742950" indent="-28575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2pPr>
    <a:lvl3pPr marL="1143000" indent="-2286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3pPr>
    <a:lvl4pPr marL="1600200" indent="-2286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4pPr>
    <a:lvl5pPr marL="2057400" indent="-228600" algn="l" rtl="0" eaLnBrk="0" fontAlgn="base" hangingPunct="0">
      <a:spcBef>
        <a:spcPct val="30000"/>
      </a:spcBef>
      <a:spcAft>
        <a:spcPct val="0"/>
      </a:spcAft>
      <a:defRPr sz="1200" kern="1200">
        <a:solidFill>
          <a:schemeClr val="tx1"/>
        </a:solidFill>
        <a:latin typeface="Times New Roman"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2"/>
          <p:cNvSpPr>
            <a:spLocks noGrp="1" noRot="1" noChangeAspect="1" noChangeArrowheads="1" noTextEdit="1"/>
          </p:cNvSpPr>
          <p:nvPr>
            <p:ph type="sldImg"/>
          </p:nvPr>
        </p:nvSpPr>
        <p:spPr>
          <a:ln cap="flat"/>
        </p:spPr>
      </p:sp>
      <p:sp>
        <p:nvSpPr>
          <p:cNvPr id="512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Palatino" charset="0"/>
                <a:ea typeface="ＭＳ Ｐゴシック" charset="0"/>
                <a:cs typeface="ＭＳ Ｐゴシック" charset="0"/>
              </a:rPr>
              <a:t>The key point for your students to get out of this section is that software systems need to be continually updated if they are to remain useful to their customers. This has implications for both developers and users of a system. Like needing to be aware of the current capabilities and limitations of system based on recent experiences with the system. Also it is quite possible for a system to become overly complex or overly large unless conscious steps are take to control system evolution.</a:t>
            </a:r>
            <a:endParaRPr lang="en-US">
              <a:latin typeface="Times New Roman" charset="0"/>
              <a:ea typeface="ＭＳ Ｐゴシック" charset="0"/>
              <a:cs typeface="ＭＳ Ｐゴシック" charset="0"/>
            </a:endParaRPr>
          </a:p>
          <a:p>
            <a:r>
              <a:rPr lang="en-US">
                <a:latin typeface="Palatino" charset="0"/>
                <a:ea typeface="ＭＳ Ｐゴシック" charset="0"/>
                <a:cs typeface="ＭＳ Ｐゴシック" charset="0"/>
              </a:rPr>
              <a:t>It</a:t>
            </a:r>
            <a:r>
              <a:rPr lang="ja-JP" altLang="en-US">
                <a:latin typeface="Palatino" charset="0"/>
                <a:ea typeface="ＭＳ Ｐゴシック" charset="0"/>
                <a:cs typeface="ＭＳ Ｐゴシック" charset="0"/>
              </a:rPr>
              <a:t>’</a:t>
            </a:r>
            <a:r>
              <a:rPr lang="en-US" altLang="ja-JP">
                <a:latin typeface="Palatino" charset="0"/>
                <a:ea typeface="ＭＳ Ｐゴシック" charset="0"/>
                <a:cs typeface="ＭＳ Ｐゴシック" charset="0"/>
              </a:rPr>
              <a:t>s very important to emphasize the need for maintenance of legacy systems. Remember that many legacy systems are older than your students! Discuss why legacy software often exhibits poor quality.</a:t>
            </a:r>
            <a:endParaRPr lang="en-US" altLang="ja-JP">
              <a:latin typeface="Times New Roman" charset="0"/>
              <a:ea typeface="ＭＳ Ｐゴシック" charset="0"/>
              <a:cs typeface="ＭＳ Ｐゴシック" charset="0"/>
            </a:endParaRPr>
          </a:p>
          <a:p>
            <a:r>
              <a:rPr lang="en-US">
                <a:latin typeface="Palatino" charset="0"/>
                <a:ea typeface="ＭＳ Ｐゴシック" charset="0"/>
                <a:cs typeface="ＭＳ Ｐゴシック" charset="0"/>
              </a:rPr>
              <a:t>	Lehman</a:t>
            </a:r>
            <a:r>
              <a:rPr lang="ja-JP" altLang="en-US">
                <a:latin typeface="Palatino" charset="0"/>
                <a:ea typeface="ＭＳ Ｐゴシック" charset="0"/>
                <a:cs typeface="ＭＳ Ｐゴシック" charset="0"/>
              </a:rPr>
              <a:t>’</a:t>
            </a:r>
            <a:r>
              <a:rPr lang="en-US" altLang="ja-JP">
                <a:latin typeface="Palatino" charset="0"/>
                <a:ea typeface="ＭＳ Ｐゴシック" charset="0"/>
                <a:cs typeface="ＭＳ Ｐゴシック" charset="0"/>
              </a:rPr>
              <a:t>s theory of software evolution is worth discussing, if you have the time. You might consider assigning an external paper that fleshes it out in a bit more detail.</a:t>
            </a:r>
            <a:endParaRPr lang="en-US" altLang="ja-JP">
              <a:latin typeface="Times New Roman" charset="0"/>
              <a:ea typeface="ＭＳ Ｐゴシック" charset="0"/>
              <a:cs typeface="ＭＳ Ｐゴシック" charset="0"/>
            </a:endParaRPr>
          </a:p>
          <a:p>
            <a:endParaRPr lang="en-AU">
              <a:latin typeface="Times New Roman"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ChangeArrowheads="1" noTextEdit="1"/>
          </p:cNvSpPr>
          <p:nvPr>
            <p:ph type="sldImg"/>
          </p:nvPr>
        </p:nvSpPr>
        <p:spPr>
          <a:ln cap="flat"/>
        </p:spPr>
      </p:sp>
      <p:sp>
        <p:nvSpPr>
          <p:cNvPr id="4096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ln cap="flat"/>
        </p:spPr>
      </p:sp>
      <p:sp>
        <p:nvSpPr>
          <p:cNvPr id="4301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ChangeArrowheads="1" noTextEdit="1"/>
          </p:cNvSpPr>
          <p:nvPr>
            <p:ph type="sldImg"/>
          </p:nvPr>
        </p:nvSpPr>
        <p:spPr>
          <a:ln cap="flat"/>
        </p:spPr>
      </p:sp>
      <p:sp>
        <p:nvSpPr>
          <p:cNvPr id="4505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dirty="0">
              <a:latin typeface="Times New Roman" charset="0"/>
              <a:ea typeface="ＭＳ Ｐゴシック"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ChangeArrowheads="1" noTextEdit="1"/>
          </p:cNvSpPr>
          <p:nvPr>
            <p:ph type="sldImg"/>
          </p:nvPr>
        </p:nvSpPr>
        <p:spPr>
          <a:ln cap="flat"/>
        </p:spPr>
      </p:sp>
      <p:sp>
        <p:nvSpPr>
          <p:cNvPr id="4710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cap="flat"/>
        </p:spPr>
      </p:sp>
      <p:sp>
        <p:nvSpPr>
          <p:cNvPr id="4915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ChangeArrowheads="1" noTextEdit="1"/>
          </p:cNvSpPr>
          <p:nvPr>
            <p:ph type="sldImg"/>
          </p:nvPr>
        </p:nvSpPr>
        <p:spPr>
          <a:ln cap="flat"/>
        </p:spPr>
      </p:sp>
      <p:sp>
        <p:nvSpPr>
          <p:cNvPr id="5120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Rectangle 2"/>
          <p:cNvSpPr>
            <a:spLocks noGrp="1" noRot="1" noChangeAspect="1" noChangeArrowheads="1" noTextEdit="1"/>
          </p:cNvSpPr>
          <p:nvPr>
            <p:ph type="sldImg"/>
          </p:nvPr>
        </p:nvSpPr>
        <p:spPr>
          <a:ln/>
        </p:spPr>
      </p:sp>
      <p:sp>
        <p:nvSpPr>
          <p:cNvPr id="10137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Sommerville p 502 – 509 including figures</a:t>
            </a:r>
            <a:endParaRPr lang="en-AU">
              <a:latin typeface="Times New Roman" charset="0"/>
              <a:ea typeface="ＭＳ Ｐゴシック" charset="0"/>
              <a:cs typeface="ＭＳ Ｐゴシック"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Rectangle 2"/>
          <p:cNvSpPr>
            <a:spLocks noGrp="1" noRot="1" noChangeAspect="1" noChangeArrowheads="1" noTextEdit="1"/>
          </p:cNvSpPr>
          <p:nvPr>
            <p:ph type="sldImg"/>
          </p:nvPr>
        </p:nvSpPr>
        <p:spPr>
          <a:ln cap="flat"/>
        </p:spPr>
      </p:sp>
      <p:sp>
        <p:nvSpPr>
          <p:cNvPr id="9728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Rot="1" noChangeAspect="1" noChangeArrowheads="1" noTextEdit="1"/>
          </p:cNvSpPr>
          <p:nvPr>
            <p:ph type="sldImg"/>
          </p:nvPr>
        </p:nvSpPr>
        <p:spPr>
          <a:ln cap="flat"/>
        </p:spPr>
      </p:sp>
      <p:sp>
        <p:nvSpPr>
          <p:cNvPr id="5529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2"/>
          <p:cNvSpPr>
            <a:spLocks noGrp="1" noRot="1" noChangeAspect="1" noChangeArrowheads="1" noTextEdit="1"/>
          </p:cNvSpPr>
          <p:nvPr>
            <p:ph type="sldImg"/>
          </p:nvPr>
        </p:nvSpPr>
        <p:spPr>
          <a:ln cap="flat"/>
        </p:spPr>
      </p:sp>
      <p:sp>
        <p:nvSpPr>
          <p:cNvPr id="5734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2"/>
          <p:cNvSpPr>
            <a:spLocks noGrp="1" noRot="1" noChangeAspect="1" noChangeArrowheads="1" noTextEdit="1"/>
          </p:cNvSpPr>
          <p:nvPr>
            <p:ph type="sldImg"/>
          </p:nvPr>
        </p:nvSpPr>
        <p:spPr>
          <a:ln cap="flat"/>
        </p:spPr>
      </p:sp>
      <p:sp>
        <p:nvSpPr>
          <p:cNvPr id="819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p:cNvSpPr>
            <a:spLocks noGrp="1" noRot="1" noChangeAspect="1" noChangeArrowheads="1" noTextEdit="1"/>
          </p:cNvSpPr>
          <p:nvPr>
            <p:ph type="sldImg"/>
          </p:nvPr>
        </p:nvSpPr>
        <p:spPr>
          <a:ln cap="flat"/>
        </p:spPr>
      </p:sp>
      <p:sp>
        <p:nvSpPr>
          <p:cNvPr id="5939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2"/>
          <p:cNvSpPr>
            <a:spLocks noGrp="1" noRot="1" noChangeAspect="1" noChangeArrowheads="1" noTextEdit="1"/>
          </p:cNvSpPr>
          <p:nvPr>
            <p:ph type="sldImg"/>
          </p:nvPr>
        </p:nvSpPr>
        <p:spPr>
          <a:ln cap="flat"/>
        </p:spPr>
      </p:sp>
      <p:sp>
        <p:nvSpPr>
          <p:cNvPr id="6144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err="1">
                <a:latin typeface="Times New Roman" charset="0"/>
                <a:ea typeface="ＭＳ Ｐゴシック" charset="0"/>
                <a:cs typeface="ＭＳ Ｐゴシック" charset="0"/>
              </a:rPr>
              <a:t>Sommerville</a:t>
            </a:r>
            <a:r>
              <a:rPr lang="en-US" dirty="0">
                <a:latin typeface="Times New Roman" charset="0"/>
                <a:ea typeface="ＭＳ Ｐゴシック" charset="0"/>
                <a:cs typeface="ＭＳ Ｐゴシック" charset="0"/>
              </a:rPr>
              <a:t> figure 21.7</a:t>
            </a:r>
          </a:p>
          <a:p>
            <a:endParaRPr lang="en-US" dirty="0">
              <a:latin typeface="Times New Roman" charset="0"/>
              <a:ea typeface="ＭＳ Ｐゴシック" charset="0"/>
              <a:cs typeface="ＭＳ Ｐゴシック" charset="0"/>
            </a:endParaRPr>
          </a:p>
          <a:p>
            <a:r>
              <a:rPr lang="en-US" dirty="0">
                <a:latin typeface="Times New Roman" charset="0"/>
                <a:ea typeface="ＭＳ Ｐゴシック" charset="0"/>
                <a:cs typeface="ＭＳ Ｐゴシック" charset="0"/>
              </a:rPr>
              <a:t>Refer Jan</a:t>
            </a:r>
            <a:r>
              <a:rPr lang="ja-JP" altLang="en-US" dirty="0">
                <a:latin typeface="Times New Roman" charset="0"/>
                <a:ea typeface="ＭＳ Ｐゴシック" charset="0"/>
                <a:cs typeface="ＭＳ Ｐゴシック" charset="0"/>
              </a:rPr>
              <a:t>’</a:t>
            </a:r>
            <a:r>
              <a:rPr lang="en-US" altLang="ja-JP" dirty="0">
                <a:latin typeface="Times New Roman" charset="0"/>
                <a:ea typeface="ＭＳ Ｐゴシック" charset="0"/>
                <a:cs typeface="ＭＳ Ｐゴシック" charset="0"/>
              </a:rPr>
              <a:t>s diagram from Software Evolution text by Arthur</a:t>
            </a:r>
            <a:endParaRPr lang="en-AU" altLang="ja-JP" dirty="0">
              <a:latin typeface="Times New Roman" charset="0"/>
              <a:ea typeface="ＭＳ Ｐゴシック" charset="0"/>
              <a:cs typeface="ＭＳ Ｐゴシック" charset="0"/>
            </a:endParaRPr>
          </a:p>
          <a:p>
            <a:endParaRPr lang="en-AU" dirty="0">
              <a:latin typeface="Times New Roman" charset="0"/>
              <a:ea typeface="ＭＳ Ｐゴシック"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ChangeArrowheads="1" noTextEdit="1"/>
          </p:cNvSpPr>
          <p:nvPr>
            <p:ph type="sldImg"/>
          </p:nvPr>
        </p:nvSpPr>
        <p:spPr>
          <a:ln cap="flat"/>
        </p:spPr>
      </p:sp>
      <p:sp>
        <p:nvSpPr>
          <p:cNvPr id="6451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ChangeArrowheads="1" noTextEdit="1"/>
          </p:cNvSpPr>
          <p:nvPr>
            <p:ph type="sldImg"/>
          </p:nvPr>
        </p:nvSpPr>
        <p:spPr>
          <a:ln cap="flat"/>
        </p:spPr>
      </p:sp>
      <p:sp>
        <p:nvSpPr>
          <p:cNvPr id="6656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Show a change request</a:t>
            </a:r>
            <a:endParaRPr lang="en-AU">
              <a:latin typeface="Times New Roman" charset="0"/>
              <a:ea typeface="ＭＳ Ｐゴシック" charset="0"/>
              <a:cs typeface="ＭＳ Ｐゴシック"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ChangeArrowheads="1" noTextEdit="1"/>
          </p:cNvSpPr>
          <p:nvPr>
            <p:ph type="sldImg"/>
          </p:nvPr>
        </p:nvSpPr>
        <p:spPr>
          <a:ln/>
        </p:spPr>
      </p:sp>
      <p:sp>
        <p:nvSpPr>
          <p:cNvPr id="6861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Jan has examples</a:t>
            </a:r>
            <a:endParaRPr lang="en-AU">
              <a:latin typeface="Times New Roman" charset="0"/>
              <a:ea typeface="ＭＳ Ｐゴシック"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2"/>
          <p:cNvSpPr>
            <a:spLocks noGrp="1" noRot="1" noChangeAspect="1" noChangeArrowheads="1" noTextEdit="1"/>
          </p:cNvSpPr>
          <p:nvPr>
            <p:ph type="sldImg"/>
          </p:nvPr>
        </p:nvSpPr>
        <p:spPr>
          <a:ln cap="flat"/>
        </p:spPr>
      </p:sp>
      <p:sp>
        <p:nvSpPr>
          <p:cNvPr id="7065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2"/>
          <p:cNvSpPr>
            <a:spLocks noGrp="1" noRot="1" noChangeAspect="1" noChangeArrowheads="1" noTextEdit="1"/>
          </p:cNvSpPr>
          <p:nvPr>
            <p:ph type="sldImg"/>
          </p:nvPr>
        </p:nvSpPr>
        <p:spPr>
          <a:ln cap="flat"/>
        </p:spPr>
      </p:sp>
      <p:sp>
        <p:nvSpPr>
          <p:cNvPr id="7270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2"/>
          <p:cNvSpPr>
            <a:spLocks noGrp="1" noRot="1" noChangeAspect="1" noChangeArrowheads="1" noTextEdit="1"/>
          </p:cNvSpPr>
          <p:nvPr>
            <p:ph type="sldImg"/>
          </p:nvPr>
        </p:nvSpPr>
        <p:spPr>
          <a:ln cap="flat"/>
        </p:spPr>
      </p:sp>
      <p:sp>
        <p:nvSpPr>
          <p:cNvPr id="7475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2"/>
          <p:cNvSpPr>
            <a:spLocks noGrp="1" noRot="1" noChangeAspect="1" noChangeArrowheads="1" noTextEdit="1"/>
          </p:cNvSpPr>
          <p:nvPr>
            <p:ph type="sldImg"/>
          </p:nvPr>
        </p:nvSpPr>
        <p:spPr>
          <a:ln cap="flat"/>
        </p:spPr>
      </p:sp>
      <p:sp>
        <p:nvSpPr>
          <p:cNvPr id="7680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2"/>
          <p:cNvSpPr>
            <a:spLocks noGrp="1" noRot="1" noChangeAspect="1" noChangeArrowheads="1" noTextEdit="1"/>
          </p:cNvSpPr>
          <p:nvPr>
            <p:ph type="sldImg"/>
          </p:nvPr>
        </p:nvSpPr>
        <p:spPr>
          <a:ln cap="flat"/>
        </p:spPr>
      </p:sp>
      <p:sp>
        <p:nvSpPr>
          <p:cNvPr id="7885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2"/>
          <p:cNvSpPr>
            <a:spLocks noGrp="1" noRot="1" noChangeAspect="1" noChangeArrowheads="1" noTextEdit="1"/>
          </p:cNvSpPr>
          <p:nvPr>
            <p:ph type="sldImg"/>
          </p:nvPr>
        </p:nvSpPr>
        <p:spPr>
          <a:ln/>
        </p:spPr>
      </p:sp>
      <p:sp>
        <p:nvSpPr>
          <p:cNvPr id="1126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Refer diagram: Sommeville, p. 21.1</a:t>
            </a:r>
            <a:endParaRPr lang="en-AU">
              <a:latin typeface="Times New Roman" charset="0"/>
              <a:ea typeface="ＭＳ Ｐゴシック" charset="0"/>
              <a:cs typeface="ＭＳ Ｐゴシック"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2"/>
          <p:cNvSpPr>
            <a:spLocks noGrp="1" noRot="1" noChangeAspect="1" noChangeArrowheads="1" noTextEdit="1"/>
          </p:cNvSpPr>
          <p:nvPr>
            <p:ph type="sldImg"/>
          </p:nvPr>
        </p:nvSpPr>
        <p:spPr>
          <a:ln cap="flat"/>
        </p:spPr>
      </p:sp>
      <p:sp>
        <p:nvSpPr>
          <p:cNvPr id="8089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2"/>
          <p:cNvSpPr>
            <a:spLocks noGrp="1" noRot="1" noChangeAspect="1" noChangeArrowheads="1" noTextEdit="1"/>
          </p:cNvSpPr>
          <p:nvPr>
            <p:ph type="sldImg"/>
          </p:nvPr>
        </p:nvSpPr>
        <p:spPr>
          <a:ln cap="flat"/>
        </p:spPr>
      </p:sp>
      <p:sp>
        <p:nvSpPr>
          <p:cNvPr id="8499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2"/>
          <p:cNvSpPr>
            <a:spLocks noGrp="1" noRot="1" noChangeAspect="1" noChangeArrowheads="1" noTextEdit="1"/>
          </p:cNvSpPr>
          <p:nvPr>
            <p:ph type="sldImg"/>
          </p:nvPr>
        </p:nvSpPr>
        <p:spPr>
          <a:ln cap="flat"/>
        </p:spPr>
      </p:sp>
      <p:sp>
        <p:nvSpPr>
          <p:cNvPr id="8704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2"/>
          <p:cNvSpPr>
            <a:spLocks noGrp="1" noRot="1" noChangeAspect="1" noChangeArrowheads="1" noTextEdit="1"/>
          </p:cNvSpPr>
          <p:nvPr>
            <p:ph type="sldImg"/>
          </p:nvPr>
        </p:nvSpPr>
        <p:spPr>
          <a:ln cap="flat"/>
        </p:spPr>
      </p:sp>
      <p:sp>
        <p:nvSpPr>
          <p:cNvPr id="8909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Rectangle 2"/>
          <p:cNvSpPr>
            <a:spLocks noGrp="1" noRot="1" noChangeAspect="1" noChangeArrowheads="1" noTextEdit="1"/>
          </p:cNvSpPr>
          <p:nvPr>
            <p:ph type="sldImg"/>
          </p:nvPr>
        </p:nvSpPr>
        <p:spPr>
          <a:ln cap="flat"/>
        </p:spPr>
      </p:sp>
      <p:sp>
        <p:nvSpPr>
          <p:cNvPr id="113666"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Rectangle 2"/>
          <p:cNvSpPr>
            <a:spLocks noGrp="1" noRot="1" noChangeAspect="1" noChangeArrowheads="1" noTextEdit="1"/>
          </p:cNvSpPr>
          <p:nvPr>
            <p:ph type="sldImg"/>
          </p:nvPr>
        </p:nvSpPr>
        <p:spPr>
          <a:ln cap="flat"/>
        </p:spPr>
      </p:sp>
      <p:sp>
        <p:nvSpPr>
          <p:cNvPr id="11571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Rectangle 2"/>
          <p:cNvSpPr>
            <a:spLocks noGrp="1" noRot="1" noChangeAspect="1" noChangeArrowheads="1" noTextEdit="1"/>
          </p:cNvSpPr>
          <p:nvPr>
            <p:ph type="sldImg"/>
          </p:nvPr>
        </p:nvSpPr>
        <p:spPr>
          <a:ln cap="flat"/>
        </p:spPr>
      </p:sp>
      <p:sp>
        <p:nvSpPr>
          <p:cNvPr id="11776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Rectangle 2"/>
          <p:cNvSpPr>
            <a:spLocks noGrp="1" noRot="1" noChangeAspect="1" noChangeArrowheads="1" noTextEdit="1"/>
          </p:cNvSpPr>
          <p:nvPr>
            <p:ph type="sldImg"/>
          </p:nvPr>
        </p:nvSpPr>
        <p:spPr>
          <a:ln cap="flat"/>
        </p:spPr>
      </p:sp>
      <p:sp>
        <p:nvSpPr>
          <p:cNvPr id="11981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Rectangle 2"/>
          <p:cNvSpPr>
            <a:spLocks noGrp="1" noRot="1" noChangeAspect="1" noChangeArrowheads="1" noTextEdit="1"/>
          </p:cNvSpPr>
          <p:nvPr>
            <p:ph type="sldImg"/>
          </p:nvPr>
        </p:nvSpPr>
        <p:spPr>
          <a:ln cap="flat"/>
        </p:spPr>
      </p:sp>
      <p:sp>
        <p:nvSpPr>
          <p:cNvPr id="121858"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2"/>
          <p:cNvSpPr>
            <a:spLocks noGrp="1" noRot="1" noChangeAspect="1" noChangeArrowheads="1" noTextEdit="1"/>
          </p:cNvSpPr>
          <p:nvPr>
            <p:ph type="sldImg"/>
          </p:nvPr>
        </p:nvSpPr>
        <p:spPr>
          <a:ln/>
        </p:spPr>
      </p:sp>
      <p:sp>
        <p:nvSpPr>
          <p:cNvPr id="1331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ts val="600"/>
              </a:spcBef>
            </a:pPr>
            <a:r>
              <a:rPr lang="en-US" sz="800">
                <a:solidFill>
                  <a:schemeClr val="folHlink"/>
                </a:solidFill>
                <a:latin typeface="Times New Roman" charset="0"/>
                <a:ea typeface="ＭＳ Ｐゴシック" charset="0"/>
                <a:cs typeface="ＭＳ Ｐゴシック" charset="0"/>
              </a:rPr>
              <a:t>The Law of Continuing Change (1974):</a:t>
            </a:r>
            <a:r>
              <a:rPr lang="en-US" sz="800">
                <a:latin typeface="Times New Roman" charset="0"/>
                <a:ea typeface="ＭＳ Ｐゴシック" charset="0"/>
                <a:cs typeface="ＭＳ Ｐゴシック" charset="0"/>
              </a:rPr>
              <a:t>  E-type systems must be continually adapted else they become progressively less satisfactory.</a:t>
            </a:r>
          </a:p>
          <a:p>
            <a:pPr>
              <a:spcBef>
                <a:spcPts val="600"/>
              </a:spcBef>
            </a:pPr>
            <a:r>
              <a:rPr lang="en-US" sz="800">
                <a:solidFill>
                  <a:schemeClr val="folHlink"/>
                </a:solidFill>
                <a:latin typeface="Times New Roman" charset="0"/>
                <a:ea typeface="ＭＳ Ｐゴシック" charset="0"/>
                <a:cs typeface="ＭＳ Ｐゴシック" charset="0"/>
              </a:rPr>
              <a:t>The Law of Increasing Complexity (1974):</a:t>
            </a:r>
            <a:r>
              <a:rPr lang="en-US" sz="800">
                <a:latin typeface="Times New Roman" charset="0"/>
                <a:ea typeface="ＭＳ Ｐゴシック" charset="0"/>
                <a:cs typeface="ＭＳ Ｐゴシック" charset="0"/>
              </a:rPr>
              <a:t>  As an E-type system evolves its complexity increases unless work is done to maintain or reduce it.</a:t>
            </a:r>
          </a:p>
          <a:p>
            <a:pPr>
              <a:spcBef>
                <a:spcPts val="600"/>
              </a:spcBef>
            </a:pPr>
            <a:r>
              <a:rPr lang="en-US" sz="800">
                <a:solidFill>
                  <a:schemeClr val="folHlink"/>
                </a:solidFill>
                <a:latin typeface="Times New Roman" charset="0"/>
                <a:ea typeface="ＭＳ Ｐゴシック" charset="0"/>
                <a:cs typeface="ＭＳ Ｐゴシック" charset="0"/>
              </a:rPr>
              <a:t>The Law of Self Regulation (1974):</a:t>
            </a:r>
            <a:r>
              <a:rPr lang="en-US" sz="800">
                <a:latin typeface="Times New Roman" charset="0"/>
                <a:ea typeface="ＭＳ Ｐゴシック" charset="0"/>
                <a:cs typeface="ＭＳ Ｐゴシック" charset="0"/>
              </a:rPr>
              <a:t>  The E-type system evolution process is self-regulating with distribution of product and process measures close to normal.</a:t>
            </a:r>
          </a:p>
          <a:p>
            <a:pPr>
              <a:spcBef>
                <a:spcPts val="600"/>
              </a:spcBef>
            </a:pPr>
            <a:r>
              <a:rPr lang="en-US" sz="800">
                <a:solidFill>
                  <a:schemeClr val="folHlink"/>
                </a:solidFill>
                <a:latin typeface="Times New Roman" charset="0"/>
                <a:ea typeface="ＭＳ Ｐゴシック" charset="0"/>
                <a:cs typeface="ＭＳ Ｐゴシック" charset="0"/>
              </a:rPr>
              <a:t>The Law of Conservation of Organizational Stability (1980):</a:t>
            </a:r>
            <a:r>
              <a:rPr lang="en-US" sz="800">
                <a:latin typeface="Times New Roman" charset="0"/>
                <a:ea typeface="ＭＳ Ｐゴシック" charset="0"/>
                <a:cs typeface="ＭＳ Ｐゴシック" charset="0"/>
              </a:rPr>
              <a:t>  The average effective global activity rate in an evolving E-type system is invariant over product lifetime.</a:t>
            </a:r>
          </a:p>
          <a:p>
            <a:pPr>
              <a:spcBef>
                <a:spcPts val="600"/>
              </a:spcBef>
            </a:pPr>
            <a:r>
              <a:rPr lang="en-US" sz="800">
                <a:solidFill>
                  <a:schemeClr val="folHlink"/>
                </a:solidFill>
                <a:latin typeface="Times New Roman" charset="0"/>
                <a:ea typeface="ＭＳ Ｐゴシック" charset="0"/>
                <a:cs typeface="ＭＳ Ｐゴシック" charset="0"/>
              </a:rPr>
              <a:t>The Law of Conservation of Familiarity (1980):</a:t>
            </a:r>
            <a:r>
              <a:rPr lang="en-US" sz="800">
                <a:latin typeface="Times New Roman" charset="0"/>
                <a:ea typeface="ＭＳ Ｐゴシック" charset="0"/>
                <a:cs typeface="ＭＳ Ｐゴシック" charset="0"/>
              </a:rPr>
              <a:t> As an E-type system evolves all associated with it, developers, sales personnel, users, for example, must maintain mastery of its content and behavior to achieve satisfactory evolution. </a:t>
            </a:r>
          </a:p>
          <a:p>
            <a:pPr>
              <a:spcBef>
                <a:spcPts val="600"/>
              </a:spcBef>
            </a:pPr>
            <a:r>
              <a:rPr lang="en-US" sz="800">
                <a:solidFill>
                  <a:schemeClr val="folHlink"/>
                </a:solidFill>
                <a:latin typeface="Times New Roman" charset="0"/>
                <a:ea typeface="ＭＳ Ｐゴシック" charset="0"/>
                <a:cs typeface="ＭＳ Ｐゴシック" charset="0"/>
              </a:rPr>
              <a:t>The Law of Continuing Growth (1980):</a:t>
            </a:r>
            <a:r>
              <a:rPr lang="en-US" sz="800">
                <a:latin typeface="Times New Roman" charset="0"/>
                <a:ea typeface="ＭＳ Ｐゴシック" charset="0"/>
                <a:cs typeface="ＭＳ Ｐゴシック" charset="0"/>
              </a:rPr>
              <a:t>  The functional content of E-type systems must be continually increased to maintain user satisfaction over their lifetime.</a:t>
            </a:r>
          </a:p>
          <a:p>
            <a:pPr>
              <a:spcBef>
                <a:spcPts val="600"/>
              </a:spcBef>
            </a:pPr>
            <a:r>
              <a:rPr lang="en-US" sz="800">
                <a:solidFill>
                  <a:schemeClr val="folHlink"/>
                </a:solidFill>
                <a:latin typeface="Times New Roman" charset="0"/>
                <a:ea typeface="ＭＳ Ｐゴシック" charset="0"/>
                <a:cs typeface="ＭＳ Ｐゴシック" charset="0"/>
              </a:rPr>
              <a:t>The Law of Declining Quality (1996):</a:t>
            </a:r>
            <a:r>
              <a:rPr lang="en-US" sz="800">
                <a:latin typeface="Times New Roman" charset="0"/>
                <a:ea typeface="ＭＳ Ｐゴシック" charset="0"/>
                <a:cs typeface="ＭＳ Ｐゴシック" charset="0"/>
              </a:rPr>
              <a:t> The quality of E-type systems will appear to be declining unless they are rigorously maintained and adapted to operational environment changes.</a:t>
            </a:r>
          </a:p>
          <a:p>
            <a:pPr>
              <a:spcBef>
                <a:spcPts val="600"/>
              </a:spcBef>
            </a:pPr>
            <a:r>
              <a:rPr lang="en-US" sz="800">
                <a:solidFill>
                  <a:schemeClr val="folHlink"/>
                </a:solidFill>
                <a:latin typeface="Times New Roman" charset="0"/>
                <a:ea typeface="ＭＳ Ｐゴシック" charset="0"/>
                <a:cs typeface="ＭＳ Ｐゴシック" charset="0"/>
              </a:rPr>
              <a:t>The Feedback System Law (1996):</a:t>
            </a:r>
            <a:r>
              <a:rPr lang="en-US" sz="800">
                <a:latin typeface="Times New Roman" charset="0"/>
                <a:ea typeface="ＭＳ Ｐゴシック" charset="0"/>
                <a:cs typeface="ＭＳ Ｐゴシック" charset="0"/>
              </a:rPr>
              <a:t>  E-type evolution processes constitute multi-level, multi-loop, multi-agent feedback systems and must be treated as such to achieve significant improvement over any reasonable base.</a:t>
            </a:r>
          </a:p>
          <a:p>
            <a:endParaRPr lang="en-AU">
              <a:latin typeface="Times New Roman" charset="0"/>
              <a:ea typeface="ＭＳ Ｐゴシック" charset="0"/>
              <a:cs typeface="ＭＳ Ｐゴシック"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cap="flat"/>
        </p:spPr>
      </p:sp>
      <p:sp>
        <p:nvSpPr>
          <p:cNvPr id="1843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cap="flat"/>
        </p:spPr>
      </p:sp>
      <p:sp>
        <p:nvSpPr>
          <p:cNvPr id="2048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Rectangle 2"/>
          <p:cNvSpPr>
            <a:spLocks noGrp="1" noRot="1" noChangeAspect="1" noChangeArrowheads="1" noTextEdit="1"/>
          </p:cNvSpPr>
          <p:nvPr>
            <p:ph type="sldImg"/>
          </p:nvPr>
        </p:nvSpPr>
        <p:spPr>
          <a:ln cap="flat"/>
        </p:spPr>
      </p:sp>
      <p:sp>
        <p:nvSpPr>
          <p:cNvPr id="3379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ChangeArrowheads="1" noTextEdit="1"/>
          </p:cNvSpPr>
          <p:nvPr>
            <p:ph type="sldImg"/>
          </p:nvPr>
        </p:nvSpPr>
        <p:spPr>
          <a:ln/>
        </p:spPr>
      </p:sp>
      <p:sp>
        <p:nvSpPr>
          <p:cNvPr id="35842"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atin typeface="Times New Roman" charset="0"/>
                <a:ea typeface="ＭＳ Ｐゴシック" charset="0"/>
                <a:cs typeface="ＭＳ Ｐゴシック" charset="0"/>
              </a:rPr>
              <a:t>Refer Sommerville figure 21.13</a:t>
            </a:r>
            <a:endParaRPr lang="en-AU">
              <a:latin typeface="Times New Roman" charset="0"/>
              <a:ea typeface="ＭＳ Ｐゴシック"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a:ln cap="flat"/>
        </p:spPr>
      </p:sp>
      <p:sp>
        <p:nvSpPr>
          <p:cNvPr id="38914"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AU">
              <a:latin typeface="Times New Roman" charset="0"/>
              <a:ea typeface="ＭＳ Ｐゴシック" charset="0"/>
              <a:cs typeface="ＭＳ Ｐゴシック"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796825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554420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8600" y="228600"/>
            <a:ext cx="2057400" cy="5829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06400" y="228600"/>
            <a:ext cx="6019800" cy="5829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592888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06400" y="228600"/>
            <a:ext cx="77724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885950"/>
            <a:ext cx="8178800" cy="4171950"/>
          </a:xfrm>
        </p:spPr>
        <p:txBody>
          <a:bodyPr/>
          <a:lstStyle/>
          <a:p>
            <a:pPr lvl="0"/>
            <a:endParaRPr lang="en-US" noProof="0" smtClean="0"/>
          </a:p>
        </p:txBody>
      </p:sp>
    </p:spTree>
    <p:extLst>
      <p:ext uri="{BB962C8B-B14F-4D97-AF65-F5344CB8AC3E}">
        <p14:creationId xmlns:p14="http://schemas.microsoft.com/office/powerpoint/2010/main" val="3932533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603424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62037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885950"/>
            <a:ext cx="4013200" cy="417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2800" y="1885950"/>
            <a:ext cx="4013200" cy="41719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38193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86754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510135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8918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080098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65746344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w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885950"/>
            <a:ext cx="8178800" cy="417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28" name="Picture 4"/>
          <p:cNvPicPr>
            <a:picLocks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14400" y="1314450"/>
            <a:ext cx="82550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0" fontAlgn="base" hangingPunct="0">
        <a:spcBef>
          <a:spcPct val="0"/>
        </a:spcBef>
        <a:spcAft>
          <a:spcPct val="0"/>
        </a:spcAft>
        <a:defRPr sz="4000">
          <a:solidFill>
            <a:schemeClr val="tx2"/>
          </a:solidFill>
          <a:latin typeface="+mj-lt"/>
          <a:ea typeface="ＭＳ Ｐゴシック" charset="-128"/>
          <a:cs typeface="ＭＳ Ｐゴシック" charset="-128"/>
        </a:defRPr>
      </a:lvl1pPr>
      <a:lvl2pPr algn="l" rtl="0" eaLnBrk="0" fontAlgn="base" hangingPunct="0">
        <a:spcBef>
          <a:spcPct val="0"/>
        </a:spcBef>
        <a:spcAft>
          <a:spcPct val="0"/>
        </a:spcAft>
        <a:defRPr sz="4000">
          <a:solidFill>
            <a:schemeClr val="tx2"/>
          </a:solidFill>
          <a:latin typeface="Arial Black" pitchFamily="-106" charset="0"/>
          <a:ea typeface="ＭＳ Ｐゴシック" charset="-128"/>
          <a:cs typeface="ＭＳ Ｐゴシック" charset="-128"/>
        </a:defRPr>
      </a:lvl2pPr>
      <a:lvl3pPr algn="l" rtl="0" eaLnBrk="0" fontAlgn="base" hangingPunct="0">
        <a:spcBef>
          <a:spcPct val="0"/>
        </a:spcBef>
        <a:spcAft>
          <a:spcPct val="0"/>
        </a:spcAft>
        <a:defRPr sz="4000">
          <a:solidFill>
            <a:schemeClr val="tx2"/>
          </a:solidFill>
          <a:latin typeface="Arial Black" pitchFamily="-106" charset="0"/>
          <a:ea typeface="ＭＳ Ｐゴシック" charset="-128"/>
          <a:cs typeface="ＭＳ Ｐゴシック" charset="-128"/>
        </a:defRPr>
      </a:lvl3pPr>
      <a:lvl4pPr algn="l" rtl="0" eaLnBrk="0" fontAlgn="base" hangingPunct="0">
        <a:spcBef>
          <a:spcPct val="0"/>
        </a:spcBef>
        <a:spcAft>
          <a:spcPct val="0"/>
        </a:spcAft>
        <a:defRPr sz="4000">
          <a:solidFill>
            <a:schemeClr val="tx2"/>
          </a:solidFill>
          <a:latin typeface="Arial Black" pitchFamily="-106" charset="0"/>
          <a:ea typeface="ＭＳ Ｐゴシック" charset="-128"/>
          <a:cs typeface="ＭＳ Ｐゴシック" charset="-128"/>
        </a:defRPr>
      </a:lvl4pPr>
      <a:lvl5pPr algn="l" rtl="0" eaLnBrk="0" fontAlgn="base" hangingPunct="0">
        <a:spcBef>
          <a:spcPct val="0"/>
        </a:spcBef>
        <a:spcAft>
          <a:spcPct val="0"/>
        </a:spcAft>
        <a:defRPr sz="4000">
          <a:solidFill>
            <a:schemeClr val="tx2"/>
          </a:solidFill>
          <a:latin typeface="Arial Black" pitchFamily="-106" charset="0"/>
          <a:ea typeface="ＭＳ Ｐゴシック" charset="-128"/>
          <a:cs typeface="ＭＳ Ｐゴシック" charset="-128"/>
        </a:defRPr>
      </a:lvl5pPr>
      <a:lvl6pPr marL="457200" algn="l" rtl="0" eaLnBrk="0" fontAlgn="base" hangingPunct="0">
        <a:spcBef>
          <a:spcPct val="0"/>
        </a:spcBef>
        <a:spcAft>
          <a:spcPct val="0"/>
        </a:spcAft>
        <a:defRPr sz="4000">
          <a:solidFill>
            <a:schemeClr val="tx2"/>
          </a:solidFill>
          <a:latin typeface="Arial Black" pitchFamily="-106" charset="0"/>
        </a:defRPr>
      </a:lvl6pPr>
      <a:lvl7pPr marL="914400" algn="l" rtl="0" eaLnBrk="0" fontAlgn="base" hangingPunct="0">
        <a:spcBef>
          <a:spcPct val="0"/>
        </a:spcBef>
        <a:spcAft>
          <a:spcPct val="0"/>
        </a:spcAft>
        <a:defRPr sz="4000">
          <a:solidFill>
            <a:schemeClr val="tx2"/>
          </a:solidFill>
          <a:latin typeface="Arial Black" pitchFamily="-106" charset="0"/>
        </a:defRPr>
      </a:lvl7pPr>
      <a:lvl8pPr marL="1371600" algn="l" rtl="0" eaLnBrk="0" fontAlgn="base" hangingPunct="0">
        <a:spcBef>
          <a:spcPct val="0"/>
        </a:spcBef>
        <a:spcAft>
          <a:spcPct val="0"/>
        </a:spcAft>
        <a:defRPr sz="4000">
          <a:solidFill>
            <a:schemeClr val="tx2"/>
          </a:solidFill>
          <a:latin typeface="Arial Black" pitchFamily="-106" charset="0"/>
        </a:defRPr>
      </a:lvl8pPr>
      <a:lvl9pPr marL="1828800" algn="l" rtl="0" eaLnBrk="0" fontAlgn="base" hangingPunct="0">
        <a:spcBef>
          <a:spcPct val="0"/>
        </a:spcBef>
        <a:spcAft>
          <a:spcPct val="0"/>
        </a:spcAft>
        <a:defRPr sz="4000">
          <a:solidFill>
            <a:schemeClr val="tx2"/>
          </a:solidFill>
          <a:latin typeface="Arial Black" pitchFamily="-106" charset="0"/>
        </a:defRPr>
      </a:lvl9pPr>
    </p:titleStyle>
    <p:bodyStyle>
      <a:lvl1pPr marL="342900" indent="-342900" algn="l" rtl="0" eaLnBrk="0" fontAlgn="base" hangingPunct="0">
        <a:spcBef>
          <a:spcPct val="20000"/>
        </a:spcBef>
        <a:spcAft>
          <a:spcPct val="0"/>
        </a:spcAft>
        <a:buClr>
          <a:schemeClr val="accent2"/>
        </a:buClr>
        <a:buSzPct val="100000"/>
        <a:buFont typeface="Monotype Sorts" charset="0"/>
        <a:buChar char="z"/>
        <a:defRPr sz="3200">
          <a:solidFill>
            <a:schemeClr val="tx1"/>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accent2"/>
        </a:buClr>
        <a:buSzPct val="100000"/>
        <a:buFont typeface="Monotype Sorts" charset="0"/>
        <a:buChar char="y"/>
        <a:defRPr sz="2800">
          <a:solidFill>
            <a:schemeClr val="tx1"/>
          </a:solidFill>
          <a:latin typeface="+mn-lt"/>
          <a:ea typeface="ＭＳ Ｐゴシック" pitchFamily="-106" charset="-128"/>
        </a:defRPr>
      </a:lvl2pPr>
      <a:lvl3pPr marL="1143000" indent="-228600" algn="l" rtl="0" eaLnBrk="0" fontAlgn="base" hangingPunct="0">
        <a:spcBef>
          <a:spcPct val="20000"/>
        </a:spcBef>
        <a:spcAft>
          <a:spcPct val="0"/>
        </a:spcAft>
        <a:buClr>
          <a:schemeClr val="accent2"/>
        </a:buClr>
        <a:buSzPct val="100000"/>
        <a:buFont typeface="Monotype Sorts" charset="0"/>
        <a:buChar char="x"/>
        <a:defRPr sz="2400">
          <a:solidFill>
            <a:schemeClr val="tx1"/>
          </a:solidFill>
          <a:latin typeface="+mn-lt"/>
          <a:ea typeface="ＭＳ Ｐゴシック" pitchFamily="-106" charset="-128"/>
        </a:defRPr>
      </a:lvl3pPr>
      <a:lvl4pPr marL="1600200" indent="-228600" algn="l" rtl="0" eaLnBrk="0" fontAlgn="base" hangingPunct="0">
        <a:spcBef>
          <a:spcPct val="20000"/>
        </a:spcBef>
        <a:spcAft>
          <a:spcPct val="0"/>
        </a:spcAft>
        <a:buClr>
          <a:schemeClr val="accent2"/>
        </a:buClr>
        <a:buSzPct val="100000"/>
        <a:buChar char="•"/>
        <a:defRPr sz="2000">
          <a:solidFill>
            <a:schemeClr val="tx1"/>
          </a:solidFill>
          <a:latin typeface="+mn-lt"/>
          <a:ea typeface="ＭＳ Ｐゴシック" pitchFamily="-106" charset="-128"/>
        </a:defRPr>
      </a:lvl4pPr>
      <a:lvl5pPr marL="2057400" indent="-228600" algn="l" rtl="0" eaLnBrk="0" fontAlgn="base" hangingPunct="0">
        <a:spcBef>
          <a:spcPct val="20000"/>
        </a:spcBef>
        <a:spcAft>
          <a:spcPct val="0"/>
        </a:spcAft>
        <a:buClr>
          <a:schemeClr val="accent2"/>
        </a:buClr>
        <a:buSzPct val="100000"/>
        <a:buChar char="–"/>
        <a:defRPr sz="2000">
          <a:solidFill>
            <a:schemeClr val="tx1"/>
          </a:solidFill>
          <a:latin typeface="+mn-lt"/>
          <a:ea typeface="ＭＳ Ｐゴシック" pitchFamily="-106" charset="-128"/>
        </a:defRPr>
      </a:lvl5pPr>
      <a:lvl6pPr marL="2514600" indent="-228600" algn="l" rtl="0" eaLnBrk="0" fontAlgn="base" hangingPunct="0">
        <a:spcBef>
          <a:spcPct val="20000"/>
        </a:spcBef>
        <a:spcAft>
          <a:spcPct val="0"/>
        </a:spcAft>
        <a:buClr>
          <a:schemeClr val="accent2"/>
        </a:buClr>
        <a:buSzPct val="100000"/>
        <a:buChar char="–"/>
        <a:defRPr sz="2000">
          <a:solidFill>
            <a:schemeClr val="tx1"/>
          </a:solidFill>
          <a:latin typeface="+mn-lt"/>
          <a:ea typeface="ＭＳ Ｐゴシック" pitchFamily="-106" charset="-128"/>
        </a:defRPr>
      </a:lvl6pPr>
      <a:lvl7pPr marL="2971800" indent="-228600" algn="l" rtl="0" eaLnBrk="0" fontAlgn="base" hangingPunct="0">
        <a:spcBef>
          <a:spcPct val="20000"/>
        </a:spcBef>
        <a:spcAft>
          <a:spcPct val="0"/>
        </a:spcAft>
        <a:buClr>
          <a:schemeClr val="accent2"/>
        </a:buClr>
        <a:buSzPct val="100000"/>
        <a:buChar char="–"/>
        <a:defRPr sz="2000">
          <a:solidFill>
            <a:schemeClr val="tx1"/>
          </a:solidFill>
          <a:latin typeface="+mn-lt"/>
          <a:ea typeface="ＭＳ Ｐゴシック" pitchFamily="-106" charset="-128"/>
        </a:defRPr>
      </a:lvl7pPr>
      <a:lvl8pPr marL="3429000" indent="-228600" algn="l" rtl="0" eaLnBrk="0" fontAlgn="base" hangingPunct="0">
        <a:spcBef>
          <a:spcPct val="20000"/>
        </a:spcBef>
        <a:spcAft>
          <a:spcPct val="0"/>
        </a:spcAft>
        <a:buClr>
          <a:schemeClr val="accent2"/>
        </a:buClr>
        <a:buSzPct val="100000"/>
        <a:buChar char="–"/>
        <a:defRPr sz="2000">
          <a:solidFill>
            <a:schemeClr val="tx1"/>
          </a:solidFill>
          <a:latin typeface="+mn-lt"/>
          <a:ea typeface="ＭＳ Ｐゴシック" pitchFamily="-106" charset="-128"/>
        </a:defRPr>
      </a:lvl8pPr>
      <a:lvl9pPr marL="3886200" indent="-228600" algn="l" rtl="0" eaLnBrk="0" fontAlgn="base" hangingPunct="0">
        <a:spcBef>
          <a:spcPct val="20000"/>
        </a:spcBef>
        <a:spcAft>
          <a:spcPct val="0"/>
        </a:spcAft>
        <a:buClr>
          <a:schemeClr val="accent2"/>
        </a:buClr>
        <a:buSzPct val="100000"/>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4" Type="http://schemas.openxmlformats.org/officeDocument/2006/relationships/image" Target="../media/image3.wmf"/><Relationship Id="rId5" Type="http://schemas.openxmlformats.org/officeDocument/2006/relationships/image" Target="../media/image4.w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w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wmf"/></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3.png"/><Relationship Id="rId5" Type="http://schemas.openxmlformats.org/officeDocument/2006/relationships/oleObject" Target="../embeddings/oleObject2.bin"/><Relationship Id="rId6" Type="http://schemas.openxmlformats.org/officeDocument/2006/relationships/image" Target="../media/image14.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hyperlink" Target="https://michaelochurch.wordpress.com/2015/06/06/why-agile-and-especially-scrum-are-terrible/"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19.xml"/><Relationship Id="rId4" Type="http://schemas.openxmlformats.org/officeDocument/2006/relationships/oleObject" Target="../embeddings/oleObject3.bin"/><Relationship Id="rId5" Type="http://schemas.openxmlformats.org/officeDocument/2006/relationships/image" Target="../media/image16.png"/><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wmf"/><Relationship Id="rId3"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image" Target="../media/image17.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ece.utexas.edu/~perry/work/papers/feast1.pdf"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ChangeArrowheads="1"/>
          </p:cNvSpPr>
          <p:nvPr/>
        </p:nvSpPr>
        <p:spPr bwMode="auto">
          <a:xfrm>
            <a:off x="711200" y="6229350"/>
            <a:ext cx="19304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099" name="Rectangle 3"/>
          <p:cNvSpPr>
            <a:spLocks noChangeArrowheads="1"/>
          </p:cNvSpPr>
          <p:nvPr/>
        </p:nvSpPr>
        <p:spPr bwMode="auto">
          <a:xfrm>
            <a:off x="3149600" y="6229350"/>
            <a:ext cx="2844800" cy="51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pic>
        <p:nvPicPr>
          <p:cNvPr id="4100"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1828800"/>
            <a:ext cx="82550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101" name="Rectangle 5"/>
          <p:cNvSpPr>
            <a:spLocks noGrp="1" noChangeArrowheads="1"/>
          </p:cNvSpPr>
          <p:nvPr>
            <p:ph type="ctrTitle"/>
          </p:nvPr>
        </p:nvSpPr>
        <p:spPr>
          <a:xfrm>
            <a:off x="900113" y="525463"/>
            <a:ext cx="7721600" cy="3048000"/>
          </a:xfrm>
          <a:noFill/>
        </p:spPr>
        <p:txBody>
          <a:bodyPr anchor="ctr"/>
          <a:lstStyle/>
          <a:p>
            <a:pPr algn="ctr"/>
            <a:r>
              <a:rPr lang="en-US" sz="3600">
                <a:latin typeface="Arial Black" charset="0"/>
                <a:ea typeface="ＭＳ Ｐゴシック" charset="0"/>
                <a:cs typeface="ＭＳ Ｐゴシック" charset="0"/>
              </a:rPr>
              <a:t>Software Evolution and</a:t>
            </a:r>
            <a:br>
              <a:rPr lang="en-US" sz="3600">
                <a:latin typeface="Arial Black" charset="0"/>
                <a:ea typeface="ＭＳ Ｐゴシック" charset="0"/>
                <a:cs typeface="ＭＳ Ｐゴシック" charset="0"/>
              </a:rPr>
            </a:br>
            <a:r>
              <a:rPr lang="en-US" sz="3600">
                <a:latin typeface="Arial Black" charset="0"/>
                <a:ea typeface="ＭＳ Ｐゴシック" charset="0"/>
                <a:cs typeface="ＭＳ Ｐゴシック" charset="0"/>
              </a:rPr>
              <a:t> Software Maintenance</a:t>
            </a:r>
            <a:br>
              <a:rPr lang="en-US" sz="3600">
                <a:latin typeface="Arial Black" charset="0"/>
                <a:ea typeface="ＭＳ Ｐゴシック" charset="0"/>
                <a:cs typeface="ＭＳ Ｐゴシック" charset="0"/>
              </a:rPr>
            </a:br>
            <a:r>
              <a:rPr lang="en-US" sz="3600">
                <a:latin typeface="Arial Black" charset="0"/>
                <a:ea typeface="ＭＳ Ｐゴシック" charset="0"/>
                <a:cs typeface="ＭＳ Ｐゴシック" charset="0"/>
              </a:rPr>
              <a:t/>
            </a:r>
            <a:br>
              <a:rPr lang="en-US" sz="3600">
                <a:latin typeface="Arial Black" charset="0"/>
                <a:ea typeface="ＭＳ Ｐゴシック" charset="0"/>
                <a:cs typeface="ＭＳ Ｐゴシック" charset="0"/>
              </a:rPr>
            </a:br>
            <a:r>
              <a:rPr lang="en-US" sz="3600">
                <a:latin typeface="Arial Black" charset="0"/>
                <a:ea typeface="ＭＳ Ｐゴシック" charset="0"/>
                <a:cs typeface="ＭＳ Ｐゴシック" charset="0"/>
              </a:rPr>
              <a:t>Basic Principles</a:t>
            </a:r>
            <a:br>
              <a:rPr lang="en-US" sz="3600">
                <a:latin typeface="Arial Black" charset="0"/>
                <a:ea typeface="ＭＳ Ｐゴシック" charset="0"/>
                <a:cs typeface="ＭＳ Ｐゴシック" charset="0"/>
              </a:rPr>
            </a:br>
            <a:endParaRPr lang="en-US" sz="3600">
              <a:latin typeface="Arial Black" charset="0"/>
              <a:ea typeface="ＭＳ Ｐゴシック" charset="0"/>
              <a:cs typeface="ＭＳ Ｐゴシック" charset="0"/>
            </a:endParaRPr>
          </a:p>
        </p:txBody>
      </p:sp>
      <p:sp>
        <p:nvSpPr>
          <p:cNvPr id="4102" name="Rectangle 6"/>
          <p:cNvSpPr>
            <a:spLocks noGrp="1" noChangeArrowheads="1"/>
          </p:cNvSpPr>
          <p:nvPr>
            <p:ph type="subTitle" idx="1"/>
          </p:nvPr>
        </p:nvSpPr>
        <p:spPr>
          <a:xfrm>
            <a:off x="2133600" y="3886200"/>
            <a:ext cx="6400800" cy="1771650"/>
          </a:xfrm>
          <a:noFill/>
        </p:spPr>
        <p:txBody>
          <a:bodyPr/>
          <a:lstStyle/>
          <a:p>
            <a:pPr marL="342900" indent="-342900"/>
            <a:endParaRPr lang="en-US" b="1">
              <a:latin typeface="Arial Black" charset="0"/>
              <a:ea typeface="ＭＳ Ｐゴシック" charset="0"/>
              <a:cs typeface="ＭＳ Ｐゴシック" charset="0"/>
            </a:endParaRPr>
          </a:p>
          <a:p>
            <a:pPr marL="342900" indent="-342900"/>
            <a:endParaRPr lang="en-US" b="1">
              <a:latin typeface="Arial Black" charset="0"/>
              <a:ea typeface="ＭＳ Ｐゴシック" charset="0"/>
              <a:cs typeface="ＭＳ Ｐゴシック" charset="0"/>
            </a:endParaRPr>
          </a:p>
        </p:txBody>
      </p:sp>
      <p:pic>
        <p:nvPicPr>
          <p:cNvPr id="4103"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79613" y="3860800"/>
            <a:ext cx="2449512" cy="1309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10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24375" y="3846513"/>
            <a:ext cx="2592388" cy="130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Tree>
  </p:cSld>
  <p:clrMapOvr>
    <a:masterClrMapping/>
  </p:clrMapOvr>
  <p:transition xmlns:p14="http://schemas.microsoft.com/office/powerpoint/2010/main"/>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09"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7410"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7411" name="Rectangle 4"/>
          <p:cNvSpPr>
            <a:spLocks noGrp="1" noChangeArrowheads="1"/>
          </p:cNvSpPr>
          <p:nvPr>
            <p:ph type="title"/>
          </p:nvPr>
        </p:nvSpPr>
        <p:spPr>
          <a:xfrm>
            <a:off x="406400" y="228600"/>
            <a:ext cx="8356600" cy="1143000"/>
          </a:xfrm>
          <a:noFill/>
        </p:spPr>
        <p:txBody>
          <a:bodyPr/>
          <a:lstStyle/>
          <a:p>
            <a:r>
              <a:rPr lang="en-US" sz="3600">
                <a:latin typeface="Arial Black" charset="0"/>
                <a:ea typeface="ＭＳ Ｐゴシック" charset="0"/>
                <a:cs typeface="ＭＳ Ｐゴシック" charset="0"/>
              </a:rPr>
              <a:t>Software Maintenance Problems</a:t>
            </a:r>
          </a:p>
        </p:txBody>
      </p:sp>
      <p:sp>
        <p:nvSpPr>
          <p:cNvPr id="8197" name="Rectangle 5"/>
          <p:cNvSpPr>
            <a:spLocks noGrp="1" noChangeArrowheads="1"/>
          </p:cNvSpPr>
          <p:nvPr>
            <p:ph type="body" idx="1"/>
          </p:nvPr>
        </p:nvSpPr>
        <p:spPr>
          <a:noFill/>
        </p:spPr>
        <p:txBody>
          <a:bodyPr/>
          <a:lstStyle/>
          <a:p>
            <a:pPr>
              <a:buClr>
                <a:schemeClr val="tx1"/>
              </a:buClr>
              <a:buSzPct val="75000"/>
              <a:buFont typeface="Monotype Sorts" charset="0"/>
              <a:buChar char="u"/>
            </a:pPr>
            <a:r>
              <a:rPr lang="en-US" sz="2800">
                <a:latin typeface="Tahoma" charset="0"/>
                <a:ea typeface="ＭＳ Ｐゴシック" charset="0"/>
                <a:cs typeface="ＭＳ Ｐゴシック" charset="0"/>
              </a:rPr>
              <a:t>Most computer systems are difficult and expensive to maintain (</a:t>
            </a:r>
            <a:r>
              <a:rPr lang="en-US" sz="2800">
                <a:solidFill>
                  <a:srgbClr val="0000FF"/>
                </a:solidFill>
                <a:latin typeface="Tahoma" charset="0"/>
                <a:ea typeface="ＭＳ Ｐゴシック" charset="0"/>
                <a:cs typeface="ＭＳ Ｐゴシック" charset="0"/>
              </a:rPr>
              <a:t>why?</a:t>
            </a:r>
            <a:r>
              <a:rPr lang="en-US" sz="2800">
                <a:latin typeface="Tahoma" charset="0"/>
                <a:ea typeface="ＭＳ Ｐゴシック" charset="0"/>
                <a:cs typeface="ＭＳ Ｐゴシック" charset="0"/>
              </a:rPr>
              <a:t>)</a:t>
            </a:r>
          </a:p>
          <a:p>
            <a:pPr lvl="1">
              <a:buClr>
                <a:schemeClr val="tx1"/>
              </a:buClr>
              <a:buSzPct val="75000"/>
              <a:buFont typeface="Monotype Sorts" charset="0"/>
              <a:buChar char="u"/>
            </a:pPr>
            <a:endParaRPr lang="en-US" sz="2400">
              <a:latin typeface="Tahoma" charset="0"/>
              <a:ea typeface="ＭＳ Ｐゴシック" charset="0"/>
            </a:endParaRPr>
          </a:p>
          <a:p>
            <a:pPr>
              <a:buClr>
                <a:schemeClr val="tx1"/>
              </a:buClr>
              <a:buSzPct val="75000"/>
              <a:buFont typeface="Monotype Sorts" charset="0"/>
              <a:buChar char="u"/>
            </a:pPr>
            <a:r>
              <a:rPr lang="en-US" sz="2800">
                <a:latin typeface="Tahoma" charset="0"/>
                <a:ea typeface="ＭＳ Ｐゴシック" charset="0"/>
                <a:cs typeface="ＭＳ Ｐゴシック" charset="0"/>
              </a:rPr>
              <a:t>Software changes are poorly designed and implemented (</a:t>
            </a:r>
            <a:r>
              <a:rPr lang="en-US" sz="2800">
                <a:solidFill>
                  <a:srgbClr val="0000FF"/>
                </a:solidFill>
                <a:latin typeface="Tahoma" charset="0"/>
                <a:ea typeface="ＭＳ Ｐゴシック" charset="0"/>
                <a:cs typeface="ＭＳ Ｐゴシック" charset="0"/>
              </a:rPr>
              <a:t>why?</a:t>
            </a:r>
            <a:r>
              <a:rPr lang="en-US" sz="2800">
                <a:latin typeface="Tahoma" charset="0"/>
                <a:ea typeface="ＭＳ Ｐゴシック" charset="0"/>
                <a:cs typeface="ＭＳ Ｐゴシック" charset="0"/>
              </a:rPr>
              <a:t>)</a:t>
            </a:r>
          </a:p>
          <a:p>
            <a:pPr lvl="1">
              <a:buClr>
                <a:schemeClr val="tx1"/>
              </a:buClr>
              <a:buSzPct val="75000"/>
              <a:buFont typeface="Monotype Sorts" charset="0"/>
              <a:buChar char="u"/>
            </a:pPr>
            <a:endParaRPr lang="en-US" sz="2400">
              <a:latin typeface="Tahoma" charset="0"/>
              <a:ea typeface="ＭＳ Ｐゴシック" charset="0"/>
            </a:endParaRPr>
          </a:p>
          <a:p>
            <a:pPr>
              <a:buClr>
                <a:schemeClr val="tx1"/>
              </a:buClr>
              <a:buSzPct val="75000"/>
              <a:buFont typeface="Monotype Sorts" charset="0"/>
              <a:buChar char="u"/>
            </a:pPr>
            <a:r>
              <a:rPr lang="en-US" sz="2800">
                <a:latin typeface="Tahoma" charset="0"/>
                <a:ea typeface="ＭＳ Ｐゴシック" charset="0"/>
                <a:cs typeface="ＭＳ Ｐゴシック" charset="0"/>
              </a:rPr>
              <a:t>Repairing and enhancing software often injects new bugs that must later be repaired (</a:t>
            </a:r>
            <a:r>
              <a:rPr lang="en-US" sz="2800">
                <a:solidFill>
                  <a:srgbClr val="0000FF"/>
                </a:solidFill>
                <a:latin typeface="Tahoma" charset="0"/>
                <a:ea typeface="ＭＳ Ｐゴシック" charset="0"/>
                <a:cs typeface="ＭＳ Ｐゴシック" charset="0"/>
              </a:rPr>
              <a:t>why?</a:t>
            </a:r>
            <a:r>
              <a:rPr lang="en-US" sz="2800">
                <a:latin typeface="Tahoma" charset="0"/>
                <a:ea typeface="ＭＳ Ｐゴシック" charset="0"/>
                <a:cs typeface="ＭＳ Ｐゴシック" charset="0"/>
              </a:rPr>
              <a:t>)</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97">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819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945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9459" name="Rectangle 4"/>
          <p:cNvSpPr>
            <a:spLocks noGrp="1" noChangeArrowheads="1"/>
          </p:cNvSpPr>
          <p:nvPr>
            <p:ph type="title"/>
          </p:nvPr>
        </p:nvSpPr>
        <p:spPr>
          <a:xfrm>
            <a:off x="406400" y="228600"/>
            <a:ext cx="8509000" cy="1143000"/>
          </a:xfrm>
          <a:noFill/>
        </p:spPr>
        <p:txBody>
          <a:bodyPr/>
          <a:lstStyle/>
          <a:p>
            <a:r>
              <a:rPr lang="en-US" sz="3600">
                <a:latin typeface="Arial Black" charset="0"/>
                <a:ea typeface="ＭＳ Ｐゴシック" charset="0"/>
                <a:cs typeface="ＭＳ Ｐゴシック" charset="0"/>
              </a:rPr>
              <a:t>Relative Costs of Maintenance</a:t>
            </a:r>
          </a:p>
        </p:txBody>
      </p:sp>
      <p:sp>
        <p:nvSpPr>
          <p:cNvPr id="19460" name="Rectangle 5"/>
          <p:cNvSpPr>
            <a:spLocks noGrp="1" noChangeArrowheads="1"/>
          </p:cNvSpPr>
          <p:nvPr>
            <p:ph type="body" idx="1"/>
          </p:nvPr>
        </p:nvSpPr>
        <p:spPr>
          <a:noFill/>
        </p:spPr>
        <p:txBody>
          <a:bodyPr/>
          <a:lstStyle/>
          <a:p>
            <a:pPr lvl="1">
              <a:lnSpc>
                <a:spcPct val="90000"/>
              </a:lnSpc>
              <a:buFont typeface="Monotype Sorts" charset="0"/>
              <a:buNone/>
            </a:pPr>
            <a:r>
              <a:rPr lang="en-US" sz="2400" dirty="0">
                <a:solidFill>
                  <a:srgbClr val="3366FF"/>
                </a:solidFill>
                <a:latin typeface="Tahoma" charset="0"/>
                <a:ea typeface="ＭＳ Ｐゴシック" charset="0"/>
              </a:rPr>
              <a:t>3%</a:t>
            </a:r>
            <a:r>
              <a:rPr lang="en-US" sz="2400" dirty="0">
                <a:latin typeface="Tahoma" charset="0"/>
                <a:ea typeface="ＭＳ Ｐゴシック" charset="0"/>
              </a:rPr>
              <a:t> 	Requirements definition</a:t>
            </a:r>
          </a:p>
          <a:p>
            <a:pPr lvl="1">
              <a:lnSpc>
                <a:spcPct val="90000"/>
              </a:lnSpc>
              <a:buFont typeface="Monotype Sorts" charset="0"/>
              <a:buNone/>
            </a:pPr>
            <a:r>
              <a:rPr lang="en-US" sz="2400" dirty="0">
                <a:solidFill>
                  <a:srgbClr val="3366FF"/>
                </a:solidFill>
                <a:latin typeface="Tahoma" charset="0"/>
                <a:ea typeface="ＭＳ Ｐゴシック" charset="0"/>
              </a:rPr>
              <a:t>3% </a:t>
            </a:r>
            <a:r>
              <a:rPr lang="en-US" sz="2400" dirty="0">
                <a:latin typeface="Tahoma" charset="0"/>
                <a:ea typeface="ＭＳ Ｐゴシック" charset="0"/>
              </a:rPr>
              <a:t>	Preliminary design</a:t>
            </a:r>
          </a:p>
          <a:p>
            <a:pPr lvl="1">
              <a:lnSpc>
                <a:spcPct val="90000"/>
              </a:lnSpc>
              <a:buFont typeface="Monotype Sorts" charset="0"/>
              <a:buNone/>
            </a:pPr>
            <a:r>
              <a:rPr lang="en-US" sz="2400" dirty="0">
                <a:solidFill>
                  <a:srgbClr val="3366FF"/>
                </a:solidFill>
                <a:latin typeface="Tahoma" charset="0"/>
                <a:ea typeface="ＭＳ Ｐゴシック" charset="0"/>
              </a:rPr>
              <a:t>5% </a:t>
            </a:r>
            <a:r>
              <a:rPr lang="en-US" sz="2400" dirty="0">
                <a:latin typeface="Tahoma" charset="0"/>
                <a:ea typeface="ＭＳ Ｐゴシック" charset="0"/>
              </a:rPr>
              <a:t>	Detailed design</a:t>
            </a:r>
          </a:p>
          <a:p>
            <a:pPr lvl="1">
              <a:lnSpc>
                <a:spcPct val="90000"/>
              </a:lnSpc>
              <a:buFont typeface="Monotype Sorts" charset="0"/>
              <a:buNone/>
            </a:pPr>
            <a:r>
              <a:rPr lang="en-US" sz="2400" dirty="0">
                <a:solidFill>
                  <a:srgbClr val="3366FF"/>
                </a:solidFill>
                <a:latin typeface="Tahoma" charset="0"/>
                <a:ea typeface="ＭＳ Ｐゴシック" charset="0"/>
              </a:rPr>
              <a:t>7% </a:t>
            </a:r>
            <a:r>
              <a:rPr lang="en-US" sz="2400" dirty="0">
                <a:latin typeface="Tahoma" charset="0"/>
                <a:ea typeface="ＭＳ Ｐゴシック" charset="0"/>
              </a:rPr>
              <a:t>	Implementation</a:t>
            </a:r>
          </a:p>
          <a:p>
            <a:pPr lvl="1">
              <a:lnSpc>
                <a:spcPct val="90000"/>
              </a:lnSpc>
              <a:buFont typeface="Monotype Sorts" charset="0"/>
              <a:buNone/>
            </a:pPr>
            <a:r>
              <a:rPr lang="en-US" sz="2400" dirty="0">
                <a:solidFill>
                  <a:srgbClr val="3366FF"/>
                </a:solidFill>
                <a:latin typeface="Tahoma" charset="0"/>
                <a:ea typeface="ＭＳ Ｐゴシック" charset="0"/>
              </a:rPr>
              <a:t>15% </a:t>
            </a:r>
            <a:r>
              <a:rPr lang="en-US" sz="2400" dirty="0">
                <a:latin typeface="Tahoma" charset="0"/>
                <a:ea typeface="ＭＳ Ｐゴシック" charset="0"/>
              </a:rPr>
              <a:t>	Testing</a:t>
            </a:r>
          </a:p>
          <a:p>
            <a:pPr lvl="1">
              <a:lnSpc>
                <a:spcPct val="90000"/>
              </a:lnSpc>
              <a:buFont typeface="Monotype Sorts" charset="0"/>
              <a:buNone/>
            </a:pPr>
            <a:r>
              <a:rPr lang="en-US" sz="2400" dirty="0">
                <a:solidFill>
                  <a:srgbClr val="FF0000"/>
                </a:solidFill>
                <a:latin typeface="Tahoma" charset="0"/>
                <a:ea typeface="ＭＳ Ｐゴシック" charset="0"/>
              </a:rPr>
              <a:t>67% </a:t>
            </a:r>
            <a:r>
              <a:rPr lang="en-US" sz="2400" dirty="0">
                <a:latin typeface="Tahoma" charset="0"/>
                <a:ea typeface="ＭＳ Ｐゴシック" charset="0"/>
              </a:rPr>
              <a:t>	Operations </a:t>
            </a:r>
            <a:r>
              <a:rPr lang="en-US" sz="2400" dirty="0" smtClean="0">
                <a:latin typeface="Tahoma" charset="0"/>
                <a:ea typeface="ＭＳ Ｐゴシック" charset="0"/>
              </a:rPr>
              <a:t>and maintenance</a:t>
            </a:r>
            <a:endParaRPr lang="en-US" sz="2400" dirty="0">
              <a:latin typeface="Tahoma" charset="0"/>
              <a:ea typeface="ＭＳ Ｐゴシック" charset="0"/>
            </a:endParaRPr>
          </a:p>
          <a:p>
            <a:pPr lvl="1">
              <a:lnSpc>
                <a:spcPct val="90000"/>
              </a:lnSpc>
              <a:buFont typeface="Monotype Sorts" charset="0"/>
              <a:buNone/>
            </a:pPr>
            <a:endParaRPr lang="en-US" sz="2400" dirty="0">
              <a:latin typeface="Tahoma" charset="0"/>
              <a:ea typeface="ＭＳ Ｐゴシック" charset="0"/>
            </a:endParaRPr>
          </a:p>
          <a:p>
            <a:pPr lvl="1">
              <a:lnSpc>
                <a:spcPct val="90000"/>
              </a:lnSpc>
              <a:buFontTx/>
              <a:buChar char="•"/>
            </a:pPr>
            <a:r>
              <a:rPr lang="en-AU" sz="2400" dirty="0">
                <a:latin typeface="Tahoma" charset="0"/>
                <a:ea typeface="ＭＳ Ｐゴシック" charset="0"/>
              </a:rPr>
              <a:t>The majority of a software budget in large companies is devoted to maintaining systems </a:t>
            </a:r>
          </a:p>
          <a:p>
            <a:pPr lvl="1">
              <a:lnSpc>
                <a:spcPct val="90000"/>
              </a:lnSpc>
              <a:buFontTx/>
              <a:buChar char="•"/>
            </a:pPr>
            <a:r>
              <a:rPr lang="en-US" sz="2400" dirty="0" err="1">
                <a:latin typeface="Tahoma" charset="0"/>
                <a:ea typeface="ＭＳ Ｐゴシック" charset="0"/>
              </a:rPr>
              <a:t>Sommerville</a:t>
            </a:r>
            <a:r>
              <a:rPr lang="en-US" sz="2400" dirty="0">
                <a:latin typeface="Tahoma" charset="0"/>
                <a:ea typeface="ＭＳ Ｐゴシック" charset="0"/>
              </a:rPr>
              <a:t> (2004): 90% of software costs are evolution costs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r>
              <a:rPr lang="en-US">
                <a:latin typeface="Arial Black" charset="0"/>
                <a:ea typeface="ＭＳ Ｐゴシック" charset="0"/>
                <a:cs typeface="ＭＳ Ｐゴシック" charset="0"/>
              </a:rPr>
              <a:t>Costs of Maintenance</a:t>
            </a:r>
          </a:p>
        </p:txBody>
      </p:sp>
      <p:sp>
        <p:nvSpPr>
          <p:cNvPr id="21506" name="Rectangle 4"/>
          <p:cNvSpPr>
            <a:spLocks noGrp="1" noChangeArrowheads="1"/>
          </p:cNvSpPr>
          <p:nvPr>
            <p:ph type="body" idx="1"/>
          </p:nvPr>
        </p:nvSpPr>
        <p:spPr>
          <a:xfrm>
            <a:off x="209550" y="1885950"/>
            <a:ext cx="8683625" cy="4171950"/>
          </a:xfrm>
          <a:noFill/>
        </p:spPr>
        <p:txBody>
          <a:bodyPr/>
          <a:lstStyle/>
          <a:p>
            <a:pPr lvl="1">
              <a:buFont typeface="Monotype Sorts" charset="0"/>
              <a:buNone/>
            </a:pPr>
            <a:r>
              <a:rPr lang="en-US" sz="2400" dirty="0">
                <a:latin typeface="Tahoma" charset="0"/>
                <a:ea typeface="ＭＳ Ｐゴシック" charset="0"/>
              </a:rPr>
              <a:t>A common saying (in English) is:</a:t>
            </a:r>
          </a:p>
          <a:p>
            <a:pPr lvl="1">
              <a:buFontTx/>
              <a:buChar char="•"/>
            </a:pPr>
            <a:r>
              <a:rPr lang="en-US" sz="2400" dirty="0">
                <a:solidFill>
                  <a:srgbClr val="FF0000"/>
                </a:solidFill>
                <a:latin typeface="Tahoma" charset="0"/>
                <a:ea typeface="ＭＳ Ｐゴシック" charset="0"/>
              </a:rPr>
              <a:t>80p</a:t>
            </a:r>
            <a:r>
              <a:rPr lang="en-US" sz="2400" dirty="0">
                <a:latin typeface="Tahoma" charset="0"/>
                <a:ea typeface="ＭＳ Ｐゴシック" charset="0"/>
              </a:rPr>
              <a:t> of every programming pound is maintenance</a:t>
            </a:r>
          </a:p>
          <a:p>
            <a:pPr lvl="1">
              <a:buFontTx/>
              <a:buNone/>
            </a:pPr>
            <a:r>
              <a:rPr lang="en-US" sz="2400" dirty="0">
                <a:latin typeface="Tahoma" charset="0"/>
                <a:ea typeface="ＭＳ Ｐゴシック" charset="0"/>
              </a:rPr>
              <a:t>Authors differ on the exact figure:</a:t>
            </a:r>
          </a:p>
          <a:p>
            <a:pPr lvl="1">
              <a:buFontTx/>
              <a:buChar char="•"/>
            </a:pPr>
            <a:r>
              <a:rPr lang="en-US" sz="2400" dirty="0">
                <a:solidFill>
                  <a:srgbClr val="FF0000"/>
                </a:solidFill>
                <a:latin typeface="Tahoma" charset="0"/>
                <a:ea typeface="ＭＳ Ｐゴシック" charset="0"/>
              </a:rPr>
              <a:t>60% </a:t>
            </a:r>
            <a:r>
              <a:rPr lang="en-US" sz="2400" dirty="0">
                <a:latin typeface="Tahoma" charset="0"/>
                <a:ea typeface="ＭＳ Ｐゴシック" charset="0"/>
              </a:rPr>
              <a:t>in Hanna (1993)</a:t>
            </a:r>
          </a:p>
          <a:p>
            <a:pPr lvl="1">
              <a:buFontTx/>
              <a:buChar char="•"/>
            </a:pPr>
            <a:r>
              <a:rPr lang="en-US" sz="2400" dirty="0">
                <a:solidFill>
                  <a:srgbClr val="FF0000"/>
                </a:solidFill>
                <a:latin typeface="Tahoma" charset="0"/>
                <a:ea typeface="ＭＳ Ｐゴシック" charset="0"/>
              </a:rPr>
              <a:t>70% </a:t>
            </a:r>
            <a:r>
              <a:rPr lang="en-US" sz="2400" dirty="0">
                <a:latin typeface="Tahoma" charset="0"/>
                <a:ea typeface="ＭＳ Ｐゴシック" charset="0"/>
              </a:rPr>
              <a:t>in </a:t>
            </a:r>
            <a:r>
              <a:rPr lang="en-US" sz="2400" dirty="0" err="1">
                <a:latin typeface="Tahoma" charset="0"/>
                <a:ea typeface="ＭＳ Ｐゴシック" charset="0"/>
              </a:rPr>
              <a:t>Lientz</a:t>
            </a:r>
            <a:r>
              <a:rPr lang="en-US" sz="2400" dirty="0">
                <a:latin typeface="Tahoma" charset="0"/>
                <a:ea typeface="ＭＳ Ｐゴシック" charset="0"/>
              </a:rPr>
              <a:t> &amp; Swanson (1980)</a:t>
            </a:r>
          </a:p>
          <a:p>
            <a:pPr lvl="1">
              <a:buFontTx/>
              <a:buChar char="•"/>
            </a:pPr>
            <a:r>
              <a:rPr lang="en-US" sz="2400" dirty="0">
                <a:solidFill>
                  <a:srgbClr val="FF0000"/>
                </a:solidFill>
                <a:latin typeface="Tahoma" charset="0"/>
                <a:ea typeface="ＭＳ Ｐゴシック" charset="0"/>
              </a:rPr>
              <a:t>80% </a:t>
            </a:r>
            <a:r>
              <a:rPr lang="en-US" sz="2400" dirty="0">
                <a:latin typeface="Tahoma" charset="0"/>
                <a:ea typeface="ＭＳ Ｐゴシック" charset="0"/>
              </a:rPr>
              <a:t>in Brown (1990), Coleman (1994), </a:t>
            </a:r>
            <a:r>
              <a:rPr lang="en-US" sz="2400" dirty="0" err="1">
                <a:latin typeface="Tahoma" charset="0"/>
                <a:ea typeface="ＭＳ Ｐゴシック" charset="0"/>
              </a:rPr>
              <a:t>Pfleeger</a:t>
            </a:r>
            <a:r>
              <a:rPr lang="en-US" sz="2400" dirty="0">
                <a:latin typeface="Tahoma" charset="0"/>
                <a:ea typeface="ＭＳ Ｐゴシック" charset="0"/>
              </a:rPr>
              <a:t> (2001)</a:t>
            </a:r>
          </a:p>
          <a:p>
            <a:pPr lvl="1">
              <a:buFontTx/>
              <a:buChar char="•"/>
            </a:pPr>
            <a:r>
              <a:rPr lang="en-US" sz="2400" dirty="0">
                <a:latin typeface="Tahoma" charset="0"/>
                <a:ea typeface="ＭＳ Ｐゴシック" charset="0"/>
              </a:rPr>
              <a:t>and rising…</a:t>
            </a:r>
          </a:p>
          <a:p>
            <a:pPr lvl="1">
              <a:buFontTx/>
              <a:buNone/>
            </a:pPr>
            <a:r>
              <a:rPr lang="en-US" sz="2400" dirty="0">
                <a:latin typeface="Tahoma" charset="0"/>
                <a:ea typeface="ＭＳ Ｐゴシック" charset="0"/>
              </a:rPr>
              <a:t>All authors agree that maintenance </a:t>
            </a:r>
            <a:r>
              <a:rPr lang="en-US" sz="2400" b="1" dirty="0">
                <a:latin typeface="Tahoma" charset="0"/>
                <a:ea typeface="ＭＳ Ｐゴシック" charset="0"/>
              </a:rPr>
              <a:t>dominates </a:t>
            </a:r>
            <a:r>
              <a:rPr lang="en-US" sz="2400" dirty="0">
                <a:latin typeface="Tahoma" charset="0"/>
                <a:ea typeface="ＭＳ Ｐゴシック" charset="0"/>
              </a:rPr>
              <a:t>all</a:t>
            </a:r>
          </a:p>
          <a:p>
            <a:pPr lvl="1">
              <a:buFontTx/>
              <a:buNone/>
            </a:pPr>
            <a:r>
              <a:rPr lang="en-US" sz="2400" dirty="0">
                <a:latin typeface="Tahoma" charset="0"/>
                <a:ea typeface="ＭＳ Ｐゴシック" charset="0"/>
              </a:rPr>
              <a:t>other software costs</a:t>
            </a: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ChangeArrowheads="1"/>
          </p:cNvSpPr>
          <p:nvPr>
            <p:ph type="title"/>
          </p:nvPr>
        </p:nvSpPr>
        <p:spPr/>
        <p:txBody>
          <a:bodyPr/>
          <a:lstStyle/>
          <a:p>
            <a:r>
              <a:rPr lang="en-US">
                <a:latin typeface="Arial Black" charset="0"/>
                <a:ea typeface="ＭＳ Ｐゴシック" charset="0"/>
                <a:cs typeface="ＭＳ Ｐゴシック" charset="0"/>
              </a:rPr>
              <a:t>Maintenance is Expensive</a:t>
            </a:r>
          </a:p>
        </p:txBody>
      </p:sp>
      <p:sp>
        <p:nvSpPr>
          <p:cNvPr id="22530" name="Rectangle 5"/>
          <p:cNvSpPr>
            <a:spLocks noGrp="1" noChangeArrowheads="1"/>
          </p:cNvSpPr>
          <p:nvPr>
            <p:ph type="body" idx="1"/>
          </p:nvPr>
        </p:nvSpPr>
        <p:spPr>
          <a:xfrm>
            <a:off x="-6350" y="1561306"/>
            <a:ext cx="8178800" cy="4171950"/>
          </a:xfrm>
          <a:noFill/>
        </p:spPr>
        <p:txBody>
          <a:bodyPr/>
          <a:lstStyle/>
          <a:p>
            <a:pPr lvl="1">
              <a:buFont typeface="Monotype Sorts" charset="0"/>
              <a:buNone/>
            </a:pPr>
            <a:r>
              <a:rPr lang="en-US" sz="2400" dirty="0">
                <a:latin typeface="Tahoma" charset="0"/>
                <a:ea typeface="ＭＳ Ｐゴシック" charset="0"/>
              </a:rPr>
              <a:t>   </a:t>
            </a:r>
            <a:r>
              <a:rPr lang="en-US" altLang="ja-JP" sz="2400" dirty="0" smtClean="0">
                <a:latin typeface="Tahoma" charset="0"/>
                <a:ea typeface="ＭＳ Ｐゴシック" charset="0"/>
              </a:rPr>
              <a:t>This </a:t>
            </a:r>
            <a:r>
              <a:rPr lang="en-US" altLang="ja-JP" sz="2400" dirty="0">
                <a:latin typeface="Tahoma" charset="0"/>
                <a:ea typeface="ＭＳ Ｐゴシック" charset="0"/>
              </a:rPr>
              <a:t>planet has invested so far </a:t>
            </a:r>
            <a:r>
              <a:rPr lang="en-US" altLang="ja-JP" sz="2400" dirty="0" smtClean="0">
                <a:latin typeface="Tahoma" charset="0"/>
                <a:ea typeface="ＭＳ Ｐゴシック" charset="0"/>
              </a:rPr>
              <a:t>(as of 2014) </a:t>
            </a:r>
            <a:r>
              <a:rPr lang="en-US" altLang="ja-JP" sz="2400" b="1" dirty="0" smtClean="0">
                <a:latin typeface="Tahoma" charset="0"/>
                <a:ea typeface="ＭＳ Ｐゴシック" charset="0"/>
              </a:rPr>
              <a:t>$</a:t>
            </a:r>
            <a:r>
              <a:rPr lang="en-US" altLang="ja-JP" sz="2400" b="1" dirty="0">
                <a:latin typeface="Tahoma" charset="0"/>
                <a:ea typeface="ＭＳ Ｐゴシック" charset="0"/>
              </a:rPr>
              <a:t>2300 billion</a:t>
            </a:r>
            <a:r>
              <a:rPr lang="en-US" altLang="ja-JP" sz="2400" dirty="0">
                <a:latin typeface="Tahoma" charset="0"/>
                <a:ea typeface="ＭＳ Ｐゴシック" charset="0"/>
              </a:rPr>
              <a:t> in the maintenance of COBOL </a:t>
            </a:r>
            <a:r>
              <a:rPr lang="en-US" altLang="ja-JP" sz="2400" dirty="0" smtClean="0">
                <a:latin typeface="Tahoma" charset="0"/>
                <a:ea typeface="ＭＳ Ｐゴシック" charset="0"/>
              </a:rPr>
              <a:t>programs*</a:t>
            </a:r>
            <a:endParaRPr lang="en-US" sz="2400" dirty="0">
              <a:latin typeface="Tahoma" charset="0"/>
              <a:ea typeface="ＭＳ Ｐゴシック" charset="0"/>
            </a:endParaRPr>
          </a:p>
        </p:txBody>
      </p:sp>
      <p:pic>
        <p:nvPicPr>
          <p:cNvPr id="2253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5353" y="2950369"/>
            <a:ext cx="5545138" cy="278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22532" name="Rectangle 11"/>
          <p:cNvSpPr>
            <a:spLocks noChangeArrowheads="1"/>
          </p:cNvSpPr>
          <p:nvPr/>
        </p:nvSpPr>
        <p:spPr bwMode="auto">
          <a:xfrm>
            <a:off x="755576" y="2492896"/>
            <a:ext cx="54352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dirty="0">
                <a:latin typeface="Tahoma" charset="0"/>
              </a:rPr>
              <a:t>Boehm</a:t>
            </a:r>
            <a:r>
              <a:rPr lang="ja-JP" altLang="en-US" dirty="0">
                <a:latin typeface="Tahoma" charset="0"/>
              </a:rPr>
              <a:t>’</a:t>
            </a:r>
            <a:r>
              <a:rPr lang="en-US" altLang="ja-JP" dirty="0">
                <a:latin typeface="Tahoma" charset="0"/>
              </a:rPr>
              <a:t>s model of </a:t>
            </a:r>
            <a:r>
              <a:rPr lang="en-US" altLang="ja-JP" b="1" dirty="0" smtClean="0">
                <a:latin typeface="Tahoma" charset="0"/>
              </a:rPr>
              <a:t>cost of change*</a:t>
            </a:r>
            <a:r>
              <a:rPr lang="en-US" altLang="ja-JP" b="1" dirty="0">
                <a:latin typeface="Tahoma" charset="0"/>
              </a:rPr>
              <a:t>*</a:t>
            </a:r>
            <a:endParaRPr lang="en-US" b="1" dirty="0">
              <a:latin typeface="Tahoma" charset="0"/>
            </a:endParaRPr>
          </a:p>
        </p:txBody>
      </p:sp>
      <p:sp>
        <p:nvSpPr>
          <p:cNvPr id="22533" name="Rectangle 1"/>
          <p:cNvSpPr>
            <a:spLocks noChangeArrowheads="1"/>
          </p:cNvSpPr>
          <p:nvPr/>
        </p:nvSpPr>
        <p:spPr bwMode="auto">
          <a:xfrm>
            <a:off x="34925" y="6308725"/>
            <a:ext cx="90011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dirty="0">
                <a:latin typeface="Arial" charset="0"/>
                <a:cs typeface="Arial" charset="0"/>
              </a:rPr>
              <a:t>*    J. Foster (1991) Program lifetime: A vital statistic for maintenance. Proc. IEEE ICSM, 98-103</a:t>
            </a:r>
          </a:p>
          <a:p>
            <a:r>
              <a:rPr lang="en-US" sz="1200" dirty="0">
                <a:latin typeface="Arial" charset="0"/>
                <a:cs typeface="Arial" charset="0"/>
              </a:rPr>
              <a:t>**  Barry Boehm (1988) A spiral model of software development and enhancement. Computer 21(5), 61-72</a:t>
            </a:r>
          </a:p>
        </p:txBody>
      </p:sp>
      <p:sp>
        <p:nvSpPr>
          <p:cNvPr id="7" name="Rectangle 1"/>
          <p:cNvSpPr>
            <a:spLocks noChangeArrowheads="1"/>
          </p:cNvSpPr>
          <p:nvPr/>
        </p:nvSpPr>
        <p:spPr bwMode="auto">
          <a:xfrm>
            <a:off x="755576" y="5775647"/>
            <a:ext cx="498593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ja-JP" sz="1200" dirty="0">
                <a:solidFill>
                  <a:srgbClr val="3366FF"/>
                </a:solidFill>
                <a:latin typeface="Tahoma" charset="0"/>
              </a:rPr>
              <a:t>Comparison: Total Iraq/Afghanistan US war </a:t>
            </a:r>
            <a:r>
              <a:rPr lang="en-US" altLang="ja-JP" sz="1200" dirty="0" smtClean="0">
                <a:solidFill>
                  <a:srgbClr val="3366FF"/>
                </a:solidFill>
                <a:latin typeface="Tahoma" charset="0"/>
              </a:rPr>
              <a:t>costs (2014): </a:t>
            </a:r>
            <a:r>
              <a:rPr lang="en-US" altLang="ja-JP" sz="1200" dirty="0">
                <a:solidFill>
                  <a:srgbClr val="3366FF"/>
                </a:solidFill>
                <a:latin typeface="Tahoma" charset="0"/>
              </a:rPr>
              <a:t>$2700 billion</a:t>
            </a:r>
            <a:br>
              <a:rPr lang="en-US" altLang="ja-JP" sz="1200" dirty="0">
                <a:solidFill>
                  <a:srgbClr val="3366FF"/>
                </a:solidFill>
                <a:latin typeface="Tahoma" charset="0"/>
              </a:rPr>
            </a:br>
            <a:r>
              <a:rPr lang="en-US" altLang="ja-JP" sz="1200" dirty="0">
                <a:solidFill>
                  <a:srgbClr val="3366FF"/>
                </a:solidFill>
                <a:latin typeface="Tahoma" charset="0"/>
              </a:rPr>
              <a:t>(https://</a:t>
            </a:r>
            <a:r>
              <a:rPr lang="en-US" altLang="ja-JP" sz="1200" dirty="0" err="1">
                <a:solidFill>
                  <a:srgbClr val="3366FF"/>
                </a:solidFill>
                <a:latin typeface="Tahoma" charset="0"/>
              </a:rPr>
              <a:t>en.wikipedia.org</a:t>
            </a:r>
            <a:r>
              <a:rPr lang="en-US" altLang="ja-JP" sz="1200" dirty="0">
                <a:solidFill>
                  <a:srgbClr val="3366FF"/>
                </a:solidFill>
                <a:latin typeface="Tahoma" charset="0"/>
              </a:rPr>
              <a:t>/wiki/</a:t>
            </a:r>
            <a:r>
              <a:rPr lang="en-US" altLang="ja-JP" sz="1200" dirty="0" err="1">
                <a:solidFill>
                  <a:srgbClr val="3366FF"/>
                </a:solidFill>
                <a:latin typeface="Tahoma" charset="0"/>
              </a:rPr>
              <a:t>Financial_cost_of_the_Iraq_War</a:t>
            </a:r>
            <a:r>
              <a:rPr lang="en-US" altLang="ja-JP" sz="1200" dirty="0">
                <a:solidFill>
                  <a:srgbClr val="3366FF"/>
                </a:solidFill>
                <a:latin typeface="Tahoma" charset="0"/>
              </a:rPr>
              <a:t>)</a:t>
            </a:r>
            <a:endParaRPr lang="en-US" sz="1200" dirty="0">
              <a:solidFill>
                <a:srgbClr val="3366FF"/>
              </a:solidFill>
            </a:endParaRP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p:txBody>
          <a:bodyPr/>
          <a:lstStyle/>
          <a:p>
            <a:r>
              <a:rPr lang="en-US">
                <a:latin typeface="Arial Black" charset="0"/>
                <a:ea typeface="ＭＳ Ｐゴシック" charset="0"/>
                <a:cs typeface="ＭＳ Ｐゴシック" charset="0"/>
              </a:rPr>
              <a:t>Maintenance is Expensive</a:t>
            </a:r>
          </a:p>
        </p:txBody>
      </p:sp>
      <p:sp>
        <p:nvSpPr>
          <p:cNvPr id="23554" name="Rectangle 3"/>
          <p:cNvSpPr>
            <a:spLocks noGrp="1" noChangeArrowheads="1"/>
          </p:cNvSpPr>
          <p:nvPr>
            <p:ph type="body" idx="1"/>
          </p:nvPr>
        </p:nvSpPr>
        <p:spPr>
          <a:xfrm>
            <a:off x="457200" y="1885950"/>
            <a:ext cx="8178800" cy="4783138"/>
          </a:xfrm>
        </p:spPr>
        <p:txBody>
          <a:bodyPr/>
          <a:lstStyle/>
          <a:p>
            <a:pPr>
              <a:lnSpc>
                <a:spcPct val="90000"/>
              </a:lnSpc>
              <a:buFont typeface="Monotype Sorts" charset="0"/>
              <a:buNone/>
            </a:pPr>
            <a:r>
              <a:rPr lang="en-US" sz="2400" dirty="0">
                <a:latin typeface="Tahoma" charset="0"/>
                <a:ea typeface="ＭＳ Ｐゴシック" charset="0"/>
                <a:cs typeface="ＭＳ Ｐゴシック" charset="0"/>
              </a:rPr>
              <a:t>Boehm documented an US Air Force project in which</a:t>
            </a:r>
          </a:p>
          <a:p>
            <a:pPr>
              <a:lnSpc>
                <a:spcPct val="90000"/>
              </a:lnSpc>
              <a:buFontTx/>
              <a:buChar char="•"/>
            </a:pPr>
            <a:r>
              <a:rPr lang="en-US" sz="2400" dirty="0">
                <a:latin typeface="Tahoma" charset="0"/>
                <a:ea typeface="ＭＳ Ｐゴシック" charset="0"/>
                <a:cs typeface="ＭＳ Ｐゴシック" charset="0"/>
              </a:rPr>
              <a:t>development was $30 / line of code (LOC)</a:t>
            </a:r>
          </a:p>
          <a:p>
            <a:pPr>
              <a:lnSpc>
                <a:spcPct val="90000"/>
              </a:lnSpc>
              <a:buFontTx/>
              <a:buChar char="•"/>
            </a:pPr>
            <a:r>
              <a:rPr lang="en-US" sz="2400" dirty="0">
                <a:latin typeface="Tahoma" charset="0"/>
                <a:ea typeface="ＭＳ Ｐゴシック" charset="0"/>
                <a:cs typeface="ＭＳ Ｐゴシック" charset="0"/>
              </a:rPr>
              <a:t>maintenance was as high as </a:t>
            </a:r>
            <a:r>
              <a:rPr lang="en-US" sz="2400" b="1" dirty="0">
                <a:latin typeface="Tahoma" charset="0"/>
                <a:ea typeface="ＭＳ Ｐゴシック" charset="0"/>
                <a:cs typeface="ＭＳ Ｐゴシック" charset="0"/>
              </a:rPr>
              <a:t>$4000 / LOC </a:t>
            </a:r>
            <a:r>
              <a:rPr lang="en-US" sz="2400" dirty="0">
                <a:latin typeface="Tahoma" charset="0"/>
                <a:ea typeface="ＭＳ Ｐゴシック" charset="0"/>
                <a:cs typeface="ＭＳ Ｐゴシック" charset="0"/>
              </a:rPr>
              <a:t>(!!!)</a:t>
            </a:r>
          </a:p>
          <a:p>
            <a:pPr>
              <a:lnSpc>
                <a:spcPct val="90000"/>
              </a:lnSpc>
              <a:buFontTx/>
              <a:buChar char="•"/>
            </a:pPr>
            <a:endParaRPr lang="en-US" sz="2400" dirty="0">
              <a:latin typeface="Tahoma" charset="0"/>
              <a:ea typeface="ＭＳ Ｐゴシック" charset="0"/>
              <a:cs typeface="ＭＳ Ｐゴシック" charset="0"/>
            </a:endParaRPr>
          </a:p>
          <a:p>
            <a:pPr>
              <a:lnSpc>
                <a:spcPct val="90000"/>
              </a:lnSpc>
              <a:buFontTx/>
              <a:buNone/>
            </a:pPr>
            <a:r>
              <a:rPr lang="en-US" sz="2400" dirty="0">
                <a:latin typeface="Tahoma" charset="0"/>
                <a:ea typeface="ＭＳ Ｐゴシック" charset="0"/>
                <a:cs typeface="ＭＳ Ｐゴシック" charset="0"/>
              </a:rPr>
              <a:t>These figures are not uncommon for most SW industries:</a:t>
            </a:r>
          </a:p>
          <a:p>
            <a:pPr>
              <a:lnSpc>
                <a:spcPct val="90000"/>
              </a:lnSpc>
              <a:buFontTx/>
              <a:buChar char="•"/>
            </a:pPr>
            <a:r>
              <a:rPr lang="en-US" sz="2400" dirty="0">
                <a:latin typeface="Tahoma" charset="0"/>
                <a:ea typeface="ＭＳ Ｐゴシック" charset="0"/>
                <a:cs typeface="ＭＳ Ｐゴシック" charset="0"/>
              </a:rPr>
              <a:t>embedded systems companies</a:t>
            </a:r>
          </a:p>
          <a:p>
            <a:pPr>
              <a:lnSpc>
                <a:spcPct val="90000"/>
              </a:lnSpc>
              <a:buFontTx/>
              <a:buChar char="•"/>
            </a:pPr>
            <a:r>
              <a:rPr lang="en-US" sz="2400" dirty="0">
                <a:latin typeface="Tahoma" charset="0"/>
                <a:ea typeface="ＭＳ Ｐゴシック" charset="0"/>
                <a:cs typeface="ＭＳ Ｐゴシック" charset="0"/>
              </a:rPr>
              <a:t>consumer electronics</a:t>
            </a:r>
          </a:p>
          <a:p>
            <a:pPr>
              <a:lnSpc>
                <a:spcPct val="90000"/>
              </a:lnSpc>
              <a:buFontTx/>
              <a:buChar char="•"/>
            </a:pPr>
            <a:r>
              <a:rPr lang="en-US" sz="2400" dirty="0">
                <a:latin typeface="Tahoma" charset="0"/>
                <a:ea typeface="ＭＳ Ｐゴシック" charset="0"/>
                <a:cs typeface="ＭＳ Ｐゴシック" charset="0"/>
              </a:rPr>
              <a:t>telecom, banking</a:t>
            </a:r>
          </a:p>
          <a:p>
            <a:pPr>
              <a:lnSpc>
                <a:spcPct val="90000"/>
              </a:lnSpc>
              <a:buFontTx/>
              <a:buChar char="•"/>
            </a:pPr>
            <a:r>
              <a:rPr lang="en-US" sz="2400" dirty="0">
                <a:latin typeface="Tahoma" charset="0"/>
                <a:ea typeface="ＭＳ Ｐゴシック" charset="0"/>
                <a:cs typeface="ＭＳ Ｐゴシック" charset="0"/>
              </a:rPr>
              <a:t>desktop software producers</a:t>
            </a:r>
          </a:p>
          <a:p>
            <a:pPr>
              <a:lnSpc>
                <a:spcPct val="90000"/>
              </a:lnSpc>
              <a:buFontTx/>
              <a:buChar char="•"/>
            </a:pPr>
            <a:endParaRPr lang="en-US" sz="2400" dirty="0">
              <a:latin typeface="Tahoma" charset="0"/>
              <a:ea typeface="ＭＳ Ｐゴシック" charset="0"/>
              <a:cs typeface="ＭＳ Ｐゴシック" charset="0"/>
            </a:endParaRPr>
          </a:p>
          <a:p>
            <a:pPr>
              <a:lnSpc>
                <a:spcPct val="90000"/>
              </a:lnSpc>
              <a:buFontTx/>
              <a:buNone/>
            </a:pPr>
            <a:r>
              <a:rPr lang="en-US" sz="2400" b="1" dirty="0">
                <a:latin typeface="Tahoma" charset="0"/>
                <a:ea typeface="ＭＳ Ｐゴシック" charset="0"/>
                <a:cs typeface="ＭＳ Ｐゴシック" charset="0"/>
              </a:rPr>
              <a:t>But </a:t>
            </a:r>
            <a:r>
              <a:rPr lang="en-US" sz="2400" b="1" dirty="0">
                <a:solidFill>
                  <a:srgbClr val="3366FF"/>
                </a:solidFill>
                <a:latin typeface="Tahoma" charset="0"/>
                <a:ea typeface="ＭＳ Ｐゴシック" charset="0"/>
                <a:cs typeface="ＭＳ Ｐゴシック" charset="0"/>
              </a:rPr>
              <a:t>why</a:t>
            </a:r>
            <a:r>
              <a:rPr lang="en-US" sz="2400" b="1" dirty="0">
                <a:latin typeface="Tahoma" charset="0"/>
                <a:ea typeface="ＭＳ Ｐゴシック" charset="0"/>
                <a:cs typeface="ＭＳ Ｐゴシック" charset="0"/>
              </a:rPr>
              <a:t> is maintenance so expensive?!</a:t>
            </a:r>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p:cNvSpPr>
            <a:spLocks noChangeArrowheads="1"/>
          </p:cNvSpPr>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a:solidFill>
                  <a:schemeClr val="tx2"/>
                </a:solidFill>
                <a:latin typeface="Arial Black" charset="0"/>
              </a:rPr>
              <a:t>An Example from Real Life</a:t>
            </a:r>
          </a:p>
        </p:txBody>
      </p:sp>
      <p:sp>
        <p:nvSpPr>
          <p:cNvPr id="24578" name="Rectangle 5"/>
          <p:cNvSpPr>
            <a:spLocks noChangeArrowheads="1"/>
          </p:cNvSpPr>
          <p:nvPr/>
        </p:nvSpPr>
        <p:spPr bwMode="auto">
          <a:xfrm>
            <a:off x="457200" y="1885950"/>
            <a:ext cx="8507413"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nSpc>
                <a:spcPct val="90000"/>
              </a:lnSpc>
              <a:spcBef>
                <a:spcPct val="20000"/>
              </a:spcBef>
              <a:buClr>
                <a:schemeClr val="accent2"/>
              </a:buClr>
              <a:buSzPct val="100000"/>
              <a:buFont typeface="Monotype Sorts" charset="0"/>
              <a:buNone/>
            </a:pPr>
            <a:r>
              <a:rPr lang="en-US">
                <a:latin typeface="Tahoma" charset="0"/>
              </a:rPr>
              <a:t>TAS: A Training Administration System (real name hidden</a:t>
            </a:r>
            <a:r>
              <a:rPr lang="en-US">
                <a:latin typeface="Tahoma" charset="0"/>
                <a:sym typeface="Wingdings" charset="0"/>
              </a:rPr>
              <a:t>)</a:t>
            </a:r>
            <a:endParaRPr lang="en-US">
              <a:latin typeface="Tahoma" charset="0"/>
            </a:endParaRPr>
          </a:p>
          <a:p>
            <a:pPr marL="342900" indent="-342900">
              <a:lnSpc>
                <a:spcPct val="90000"/>
              </a:lnSpc>
              <a:spcBef>
                <a:spcPct val="20000"/>
              </a:spcBef>
              <a:buClr>
                <a:schemeClr val="accent2"/>
              </a:buClr>
              <a:buSzPct val="100000"/>
              <a:buFont typeface="Monotype Sorts" charset="0"/>
              <a:buNone/>
            </a:pPr>
            <a:endParaRPr lang="en-US">
              <a:latin typeface="Tahoma" charset="0"/>
            </a:endParaRPr>
          </a:p>
          <a:p>
            <a:pPr marL="342900" indent="-342900">
              <a:lnSpc>
                <a:spcPct val="90000"/>
              </a:lnSpc>
              <a:spcBef>
                <a:spcPct val="20000"/>
              </a:spcBef>
              <a:buClr>
                <a:schemeClr val="accent2"/>
              </a:buClr>
              <a:buSzPct val="100000"/>
              <a:buFont typeface="Monotype Sorts" charset="0"/>
              <a:buNone/>
            </a:pPr>
            <a:r>
              <a:rPr lang="en-US">
                <a:latin typeface="Tahoma" charset="0"/>
              </a:rPr>
              <a:t>A management system for small training companies</a:t>
            </a:r>
          </a:p>
          <a:p>
            <a:pPr marL="342900" indent="-342900">
              <a:lnSpc>
                <a:spcPct val="90000"/>
              </a:lnSpc>
              <a:spcBef>
                <a:spcPct val="20000"/>
              </a:spcBef>
              <a:buClr>
                <a:schemeClr val="accent2"/>
              </a:buClr>
              <a:buSzPct val="100000"/>
              <a:buFontTx/>
              <a:buChar char="•"/>
            </a:pPr>
            <a:r>
              <a:rPr lang="en-US">
                <a:latin typeface="Tahoma" charset="0"/>
              </a:rPr>
              <a:t>details of courses offered</a:t>
            </a:r>
          </a:p>
          <a:p>
            <a:pPr marL="342900" indent="-342900">
              <a:lnSpc>
                <a:spcPct val="90000"/>
              </a:lnSpc>
              <a:spcBef>
                <a:spcPct val="20000"/>
              </a:spcBef>
              <a:buClr>
                <a:schemeClr val="accent2"/>
              </a:buClr>
              <a:buSzPct val="100000"/>
              <a:buFontTx/>
              <a:buChar char="•"/>
            </a:pPr>
            <a:r>
              <a:rPr lang="en-US">
                <a:latin typeface="Tahoma" charset="0"/>
              </a:rPr>
              <a:t>staff available for training courses, payments</a:t>
            </a:r>
          </a:p>
          <a:p>
            <a:pPr marL="342900" indent="-342900">
              <a:lnSpc>
                <a:spcPct val="90000"/>
              </a:lnSpc>
              <a:spcBef>
                <a:spcPct val="20000"/>
              </a:spcBef>
              <a:buClr>
                <a:schemeClr val="accent2"/>
              </a:buClr>
              <a:buSzPct val="100000"/>
              <a:buFontTx/>
              <a:buChar char="•"/>
            </a:pPr>
            <a:r>
              <a:rPr lang="en-US">
                <a:latin typeface="Tahoma" charset="0"/>
              </a:rPr>
              <a:t>enquiries about courses and eligibility</a:t>
            </a:r>
          </a:p>
          <a:p>
            <a:pPr marL="342900" indent="-342900">
              <a:lnSpc>
                <a:spcPct val="90000"/>
              </a:lnSpc>
              <a:spcBef>
                <a:spcPct val="20000"/>
              </a:spcBef>
              <a:buClr>
                <a:schemeClr val="accent2"/>
              </a:buClr>
              <a:buSzPct val="100000"/>
              <a:buFontTx/>
              <a:buChar char="•"/>
            </a:pPr>
            <a:r>
              <a:rPr lang="en-US">
                <a:latin typeface="Tahoma" charset="0"/>
              </a:rPr>
              <a:t>enrollment, fees, marks, attendance</a:t>
            </a:r>
          </a:p>
          <a:p>
            <a:pPr marL="342900" indent="-342900">
              <a:lnSpc>
                <a:spcPct val="90000"/>
              </a:lnSpc>
              <a:spcBef>
                <a:spcPct val="20000"/>
              </a:spcBef>
              <a:buClr>
                <a:schemeClr val="accent2"/>
              </a:buClr>
              <a:buSzPct val="100000"/>
              <a:buFontTx/>
              <a:buChar char="•"/>
            </a:pPr>
            <a:r>
              <a:rPr lang="en-US">
                <a:latin typeface="Tahoma" charset="0"/>
              </a:rPr>
              <a:t>production of course notes, student statistics</a:t>
            </a:r>
          </a:p>
          <a:p>
            <a:pPr marL="342900" indent="-342900">
              <a:lnSpc>
                <a:spcPct val="90000"/>
              </a:lnSpc>
              <a:spcBef>
                <a:spcPct val="20000"/>
              </a:spcBef>
              <a:buClr>
                <a:schemeClr val="accent2"/>
              </a:buClr>
              <a:buSzPct val="100000"/>
              <a:buFontTx/>
              <a:buChar char="•"/>
            </a:pPr>
            <a:r>
              <a:rPr lang="en-US">
                <a:latin typeface="Tahoma" charset="0"/>
              </a:rPr>
              <a:t>administrative letters to students &amp; staff</a:t>
            </a:r>
          </a:p>
          <a:p>
            <a:pPr marL="342900" indent="-342900">
              <a:lnSpc>
                <a:spcPct val="90000"/>
              </a:lnSpc>
              <a:spcBef>
                <a:spcPct val="20000"/>
              </a:spcBef>
              <a:buClr>
                <a:schemeClr val="accent2"/>
              </a:buClr>
              <a:buSzPct val="100000"/>
              <a:buFontTx/>
              <a:buChar char="•"/>
            </a:pPr>
            <a:endParaRPr lang="en-US">
              <a:latin typeface="Tahoma" charset="0"/>
            </a:endParaRPr>
          </a:p>
          <a:p>
            <a:pPr marL="342900" indent="-342900">
              <a:lnSpc>
                <a:spcPct val="90000"/>
              </a:lnSpc>
              <a:spcBef>
                <a:spcPct val="20000"/>
              </a:spcBef>
              <a:buClr>
                <a:schemeClr val="accent2"/>
              </a:buClr>
              <a:buSzPct val="100000"/>
            </a:pPr>
            <a:r>
              <a:rPr lang="en-US">
                <a:latin typeface="Tahoma" charset="0"/>
              </a:rPr>
              <a:t>Not very different from what your own university may have…</a:t>
            </a:r>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ChangeArrowheads="1"/>
          </p:cNvSpPr>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a:solidFill>
                  <a:schemeClr val="tx2"/>
                </a:solidFill>
                <a:latin typeface="Arial Black" charset="0"/>
              </a:rPr>
              <a:t>Imagine that…</a:t>
            </a:r>
          </a:p>
        </p:txBody>
      </p:sp>
      <p:sp>
        <p:nvSpPr>
          <p:cNvPr id="25602" name="Rectangle 3"/>
          <p:cNvSpPr>
            <a:spLocks noChangeArrowheads="1"/>
          </p:cNvSpPr>
          <p:nvPr/>
        </p:nvSpPr>
        <p:spPr bwMode="auto">
          <a:xfrm>
            <a:off x="457200" y="1885950"/>
            <a:ext cx="8507413"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nSpc>
                <a:spcPct val="90000"/>
              </a:lnSpc>
              <a:spcBef>
                <a:spcPct val="20000"/>
              </a:spcBef>
              <a:buClr>
                <a:schemeClr val="accent2"/>
              </a:buClr>
              <a:buSzPct val="100000"/>
              <a:buFont typeface="Monotype Sorts" charset="0"/>
              <a:buNone/>
            </a:pPr>
            <a:r>
              <a:rPr lang="en-US" dirty="0">
                <a:latin typeface="Tahoma" charset="0"/>
              </a:rPr>
              <a:t>…you</a:t>
            </a:r>
            <a:r>
              <a:rPr lang="ja-JP" altLang="en-US" dirty="0">
                <a:latin typeface="Tahoma" charset="0"/>
              </a:rPr>
              <a:t>’</a:t>
            </a:r>
            <a:r>
              <a:rPr lang="en-US" altLang="ja-JP" dirty="0" err="1">
                <a:latin typeface="Tahoma" charset="0"/>
              </a:rPr>
              <a:t>ve</a:t>
            </a:r>
            <a:r>
              <a:rPr lang="en-US" altLang="ja-JP" dirty="0">
                <a:latin typeface="Tahoma" charset="0"/>
              </a:rPr>
              <a:t> given the task to </a:t>
            </a:r>
            <a:r>
              <a:rPr lang="en-US" altLang="ja-JP" dirty="0">
                <a:solidFill>
                  <a:srgbClr val="3366FF"/>
                </a:solidFill>
                <a:latin typeface="Tahoma" charset="0"/>
              </a:rPr>
              <a:t>maintain</a:t>
            </a:r>
            <a:r>
              <a:rPr lang="en-US" altLang="ja-JP" dirty="0">
                <a:latin typeface="Tahoma" charset="0"/>
              </a:rPr>
              <a:t> the TAS system</a:t>
            </a:r>
            <a:r>
              <a:rPr lang="en-US" altLang="ja-JP" dirty="0">
                <a:latin typeface="Tahoma" charset="0"/>
                <a:sym typeface="Wingdings" charset="0"/>
              </a:rPr>
              <a:t></a:t>
            </a:r>
            <a:endParaRPr lang="en-US" altLang="ja-JP" dirty="0">
              <a:latin typeface="Tahoma" charset="0"/>
            </a:endParaRPr>
          </a:p>
          <a:p>
            <a:pPr marL="342900" indent="-342900">
              <a:lnSpc>
                <a:spcPct val="90000"/>
              </a:lnSpc>
              <a:spcBef>
                <a:spcPct val="20000"/>
              </a:spcBef>
              <a:buClr>
                <a:schemeClr val="accent2"/>
              </a:buClr>
              <a:buSzPct val="100000"/>
              <a:buFont typeface="Monotype Sorts" charset="0"/>
              <a:buNone/>
            </a:pPr>
            <a:endParaRPr lang="en-US" dirty="0">
              <a:latin typeface="Tahoma" charset="0"/>
            </a:endParaRPr>
          </a:p>
          <a:p>
            <a:pPr marL="342900" indent="-342900">
              <a:lnSpc>
                <a:spcPct val="90000"/>
              </a:lnSpc>
              <a:spcBef>
                <a:spcPct val="20000"/>
              </a:spcBef>
              <a:buClr>
                <a:schemeClr val="accent2"/>
              </a:buClr>
              <a:buSzPct val="100000"/>
              <a:buFont typeface="Monotype Sorts" charset="0"/>
              <a:buNone/>
            </a:pPr>
            <a:r>
              <a:rPr lang="en-US" dirty="0">
                <a:latin typeface="Tahoma" charset="0"/>
              </a:rPr>
              <a:t>What aspects of this </a:t>
            </a:r>
            <a:r>
              <a:rPr lang="en-US" b="1" dirty="0">
                <a:latin typeface="Tahoma" charset="0"/>
              </a:rPr>
              <a:t>system </a:t>
            </a:r>
            <a:r>
              <a:rPr lang="en-US" dirty="0">
                <a:latin typeface="Tahoma" charset="0"/>
              </a:rPr>
              <a:t>and its </a:t>
            </a:r>
            <a:r>
              <a:rPr lang="en-US" b="1" dirty="0">
                <a:latin typeface="Tahoma" charset="0"/>
              </a:rPr>
              <a:t>environment </a:t>
            </a:r>
            <a:r>
              <a:rPr lang="en-US" dirty="0">
                <a:latin typeface="Tahoma" charset="0"/>
              </a:rPr>
              <a:t>will make</a:t>
            </a:r>
          </a:p>
          <a:p>
            <a:pPr marL="342900" indent="-342900">
              <a:lnSpc>
                <a:spcPct val="90000"/>
              </a:lnSpc>
              <a:spcBef>
                <a:spcPct val="20000"/>
              </a:spcBef>
              <a:buClr>
                <a:schemeClr val="accent2"/>
              </a:buClr>
              <a:buSzPct val="100000"/>
              <a:buFont typeface="Monotype Sorts" charset="0"/>
              <a:buNone/>
            </a:pPr>
            <a:r>
              <a:rPr lang="en-US" dirty="0">
                <a:latin typeface="Tahoma" charset="0"/>
              </a:rPr>
              <a:t>your job potentially difficult?</a:t>
            </a:r>
          </a:p>
          <a:p>
            <a:pPr marL="342900" indent="-342900">
              <a:lnSpc>
                <a:spcPct val="90000"/>
              </a:lnSpc>
              <a:spcBef>
                <a:spcPct val="20000"/>
              </a:spcBef>
              <a:buClr>
                <a:schemeClr val="accent2"/>
              </a:buClr>
              <a:buSzPct val="100000"/>
              <a:buFont typeface="Monotype Sorts" charset="0"/>
              <a:buNone/>
            </a:pPr>
            <a:endParaRPr lang="en-US" dirty="0">
              <a:latin typeface="Tahoma" charset="0"/>
            </a:endParaRPr>
          </a:p>
          <a:p>
            <a:pPr marL="342900" indent="-342900">
              <a:lnSpc>
                <a:spcPct val="90000"/>
              </a:lnSpc>
              <a:spcBef>
                <a:spcPct val="20000"/>
              </a:spcBef>
              <a:buClr>
                <a:schemeClr val="accent2"/>
              </a:buClr>
              <a:buSzPct val="100000"/>
              <a:buFont typeface="Monotype Sorts" charset="0"/>
              <a:buNone/>
            </a:pPr>
            <a:r>
              <a:rPr lang="en-US" b="1" dirty="0">
                <a:latin typeface="Tahoma" charset="0"/>
              </a:rPr>
              <a:t>Environment</a:t>
            </a:r>
          </a:p>
          <a:p>
            <a:pPr marL="342900" indent="-342900">
              <a:lnSpc>
                <a:spcPct val="90000"/>
              </a:lnSpc>
              <a:spcBef>
                <a:spcPct val="20000"/>
              </a:spcBef>
              <a:buClr>
                <a:schemeClr val="accent2"/>
              </a:buClr>
              <a:buSzPct val="100000"/>
              <a:buFontTx/>
              <a:buChar char="•"/>
            </a:pPr>
            <a:r>
              <a:rPr lang="en-US" dirty="0">
                <a:latin typeface="Tahoma" charset="0"/>
              </a:rPr>
              <a:t>ensemble of factors within which a SW system exists</a:t>
            </a:r>
          </a:p>
          <a:p>
            <a:pPr marL="342900" indent="-342900">
              <a:lnSpc>
                <a:spcPct val="90000"/>
              </a:lnSpc>
              <a:spcBef>
                <a:spcPct val="20000"/>
              </a:spcBef>
              <a:buClr>
                <a:schemeClr val="accent2"/>
              </a:buClr>
              <a:buSzPct val="100000"/>
              <a:buFontTx/>
              <a:buChar char="•"/>
            </a:pPr>
            <a:r>
              <a:rPr lang="en-US" dirty="0">
                <a:latin typeface="Tahoma" charset="0"/>
              </a:rPr>
              <a:t>operating system, networking system, storage system</a:t>
            </a:r>
          </a:p>
          <a:p>
            <a:pPr marL="342900" indent="-342900">
              <a:lnSpc>
                <a:spcPct val="90000"/>
              </a:lnSpc>
              <a:spcBef>
                <a:spcPct val="20000"/>
              </a:spcBef>
              <a:buClr>
                <a:schemeClr val="accent2"/>
              </a:buClr>
              <a:buSzPct val="100000"/>
              <a:buFontTx/>
              <a:buChar char="•"/>
            </a:pPr>
            <a:r>
              <a:rPr lang="en-US" dirty="0">
                <a:latin typeface="Tahoma" charset="0"/>
              </a:rPr>
              <a:t>hardware platforms, web environment</a:t>
            </a:r>
          </a:p>
          <a:p>
            <a:pPr marL="342900" indent="-342900">
              <a:lnSpc>
                <a:spcPct val="90000"/>
              </a:lnSpc>
              <a:spcBef>
                <a:spcPct val="20000"/>
              </a:spcBef>
              <a:buClr>
                <a:schemeClr val="accent2"/>
              </a:buClr>
              <a:buSzPct val="100000"/>
              <a:buFontTx/>
              <a:buChar char="•"/>
            </a:pPr>
            <a:r>
              <a:rPr lang="en-US" dirty="0">
                <a:latin typeface="Tahoma" charset="0"/>
              </a:rPr>
              <a:t>typical users and their interaction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ChangeArrowheads="1"/>
          </p:cNvSpPr>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a:solidFill>
                  <a:schemeClr val="tx2"/>
                </a:solidFill>
                <a:latin typeface="Arial Black" charset="0"/>
              </a:rPr>
              <a:t>Implementation of TAS</a:t>
            </a:r>
          </a:p>
        </p:txBody>
      </p:sp>
      <p:sp>
        <p:nvSpPr>
          <p:cNvPr id="26626" name="Rectangle 3"/>
          <p:cNvSpPr>
            <a:spLocks noChangeArrowheads="1"/>
          </p:cNvSpPr>
          <p:nvPr/>
        </p:nvSpPr>
        <p:spPr bwMode="auto">
          <a:xfrm>
            <a:off x="457200" y="1885950"/>
            <a:ext cx="8507413"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nSpc>
                <a:spcPct val="90000"/>
              </a:lnSpc>
              <a:spcBef>
                <a:spcPct val="20000"/>
              </a:spcBef>
              <a:buClr>
                <a:schemeClr val="accent2"/>
              </a:buClr>
              <a:buSzPct val="100000"/>
              <a:buFont typeface="Monotype Sorts" charset="0"/>
              <a:buNone/>
            </a:pPr>
            <a:r>
              <a:rPr lang="en-US">
                <a:latin typeface="Tahoma" charset="0"/>
              </a:rPr>
              <a:t>Developed in-house by XYZ company, then sold to training  </a:t>
            </a:r>
          </a:p>
          <a:p>
            <a:pPr marL="342900" indent="-342900">
              <a:lnSpc>
                <a:spcPct val="90000"/>
              </a:lnSpc>
              <a:spcBef>
                <a:spcPct val="20000"/>
              </a:spcBef>
              <a:buClr>
                <a:schemeClr val="accent2"/>
              </a:buClr>
              <a:buSzPct val="100000"/>
              <a:buFont typeface="Monotype Sorts" charset="0"/>
              <a:buNone/>
            </a:pPr>
            <a:r>
              <a:rPr lang="en-US">
                <a:latin typeface="Tahoma" charset="0"/>
              </a:rPr>
              <a:t>companies (e.g. your university)</a:t>
            </a:r>
          </a:p>
          <a:p>
            <a:pPr marL="342900" indent="-342900">
              <a:lnSpc>
                <a:spcPct val="90000"/>
              </a:lnSpc>
              <a:spcBef>
                <a:spcPct val="20000"/>
              </a:spcBef>
              <a:buClr>
                <a:schemeClr val="accent2"/>
              </a:buClr>
              <a:buSzPct val="100000"/>
              <a:buFont typeface="Monotype Sorts" charset="0"/>
              <a:buNone/>
            </a:pPr>
            <a:endParaRPr lang="en-US">
              <a:latin typeface="Tahoma" charset="0"/>
            </a:endParaRPr>
          </a:p>
          <a:p>
            <a:pPr marL="342900" indent="-342900">
              <a:lnSpc>
                <a:spcPct val="90000"/>
              </a:lnSpc>
              <a:spcBef>
                <a:spcPct val="20000"/>
              </a:spcBef>
              <a:buClr>
                <a:schemeClr val="accent2"/>
              </a:buClr>
              <a:buSzPct val="100000"/>
              <a:buFont typeface="Monotype Sorts" charset="0"/>
              <a:buNone/>
            </a:pPr>
            <a:r>
              <a:rPr lang="en-US" b="1">
                <a:latin typeface="Tahoma" charset="0"/>
              </a:rPr>
              <a:t>Environment</a:t>
            </a:r>
          </a:p>
          <a:p>
            <a:pPr marL="342900" indent="-342900">
              <a:lnSpc>
                <a:spcPct val="90000"/>
              </a:lnSpc>
              <a:spcBef>
                <a:spcPct val="20000"/>
              </a:spcBef>
              <a:buClr>
                <a:schemeClr val="accent2"/>
              </a:buClr>
              <a:buSzPct val="100000"/>
              <a:buFontTx/>
              <a:buChar char="•"/>
            </a:pPr>
            <a:r>
              <a:rPr lang="en-US">
                <a:latin typeface="Tahoma" charset="0"/>
              </a:rPr>
              <a:t>HP3000 16-bit computer </a:t>
            </a:r>
          </a:p>
          <a:p>
            <a:pPr marL="342900" indent="-342900">
              <a:lnSpc>
                <a:spcPct val="90000"/>
              </a:lnSpc>
              <a:spcBef>
                <a:spcPct val="20000"/>
              </a:spcBef>
              <a:buClr>
                <a:schemeClr val="accent2"/>
              </a:buClr>
              <a:buSzPct val="100000"/>
              <a:buFontTx/>
              <a:buChar char="•"/>
            </a:pPr>
            <a:r>
              <a:rPr lang="en-US">
                <a:latin typeface="Tahoma" charset="0"/>
              </a:rPr>
              <a:t>MPE V operating system, HP TurboImage DBMS</a:t>
            </a:r>
          </a:p>
          <a:p>
            <a:pPr marL="342900" indent="-342900">
              <a:lnSpc>
                <a:spcPct val="90000"/>
              </a:lnSpc>
              <a:spcBef>
                <a:spcPct val="20000"/>
              </a:spcBef>
              <a:buClr>
                <a:schemeClr val="accent2"/>
              </a:buClr>
              <a:buSzPct val="100000"/>
              <a:buFontTx/>
              <a:buChar char="•"/>
            </a:pPr>
            <a:r>
              <a:rPr lang="en-US">
                <a:latin typeface="Tahoma" charset="0"/>
              </a:rPr>
              <a:t>16 ports (printer, modem, console + 10 PCs)</a:t>
            </a:r>
          </a:p>
          <a:p>
            <a:pPr marL="342900" indent="-342900">
              <a:lnSpc>
                <a:spcPct val="90000"/>
              </a:lnSpc>
              <a:spcBef>
                <a:spcPct val="20000"/>
              </a:spcBef>
              <a:buClr>
                <a:schemeClr val="accent2"/>
              </a:buClr>
              <a:buSzPct val="100000"/>
            </a:pPr>
            <a:endParaRPr lang="en-US">
              <a:latin typeface="Tahoma" charset="0"/>
            </a:endParaRPr>
          </a:p>
          <a:p>
            <a:pPr marL="342900" indent="-342900">
              <a:lnSpc>
                <a:spcPct val="90000"/>
              </a:lnSpc>
              <a:spcBef>
                <a:spcPct val="20000"/>
              </a:spcBef>
              <a:buClr>
                <a:schemeClr val="accent2"/>
              </a:buClr>
              <a:buSzPct val="100000"/>
            </a:pPr>
            <a:r>
              <a:rPr lang="en-US" b="1">
                <a:latin typeface="Tahoma" charset="0"/>
              </a:rPr>
              <a:t>Implementation</a:t>
            </a:r>
          </a:p>
          <a:p>
            <a:pPr marL="342900" indent="-342900">
              <a:lnSpc>
                <a:spcPct val="90000"/>
              </a:lnSpc>
              <a:spcBef>
                <a:spcPct val="20000"/>
              </a:spcBef>
              <a:buClr>
                <a:schemeClr val="accent2"/>
              </a:buClr>
              <a:buSzPct val="100000"/>
              <a:buFontTx/>
              <a:buChar char="•"/>
            </a:pPr>
            <a:r>
              <a:rPr lang="en-US">
                <a:latin typeface="Tahoma" charset="0"/>
              </a:rPr>
              <a:t>written in COBOL in mid 80</a:t>
            </a:r>
            <a:r>
              <a:rPr lang="ja-JP" altLang="en-US">
                <a:latin typeface="Tahoma" charset="0"/>
              </a:rPr>
              <a:t>’</a:t>
            </a:r>
            <a:r>
              <a:rPr lang="en-US" altLang="ja-JP">
                <a:latin typeface="Tahoma" charset="0"/>
              </a:rPr>
              <a:t>s</a:t>
            </a:r>
          </a:p>
          <a:p>
            <a:pPr marL="342900" indent="-342900">
              <a:lnSpc>
                <a:spcPct val="90000"/>
              </a:lnSpc>
              <a:spcBef>
                <a:spcPct val="20000"/>
              </a:spcBef>
              <a:buClr>
                <a:schemeClr val="accent2"/>
              </a:buClr>
              <a:buSzPct val="100000"/>
              <a:buFontTx/>
              <a:buChar char="•"/>
            </a:pPr>
            <a:r>
              <a:rPr lang="en-US">
                <a:latin typeface="Tahoma" charset="0"/>
              </a:rPr>
              <a:t>integrated with MS Access and MS Excel</a:t>
            </a:r>
          </a:p>
          <a:p>
            <a:pPr marL="342900" indent="-342900">
              <a:lnSpc>
                <a:spcPct val="90000"/>
              </a:lnSpc>
              <a:spcBef>
                <a:spcPct val="20000"/>
              </a:spcBef>
              <a:buClr>
                <a:schemeClr val="accent2"/>
              </a:buClr>
              <a:buSzPct val="100000"/>
            </a:pPr>
            <a:endParaRPr lang="en-US">
              <a:latin typeface="Tahoma"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ChangeArrowheads="1"/>
          </p:cNvSpPr>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a:solidFill>
                  <a:schemeClr val="tx2"/>
                </a:solidFill>
                <a:latin typeface="Arial Black" charset="0"/>
              </a:rPr>
              <a:t>Pressures on TAS (1)</a:t>
            </a:r>
          </a:p>
        </p:txBody>
      </p:sp>
      <p:sp>
        <p:nvSpPr>
          <p:cNvPr id="27650" name="Rectangle 3"/>
          <p:cNvSpPr>
            <a:spLocks noChangeArrowheads="1"/>
          </p:cNvSpPr>
          <p:nvPr/>
        </p:nvSpPr>
        <p:spPr bwMode="auto">
          <a:xfrm>
            <a:off x="457200" y="1885950"/>
            <a:ext cx="8507413"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nSpc>
                <a:spcPct val="90000"/>
              </a:lnSpc>
              <a:spcBef>
                <a:spcPct val="20000"/>
              </a:spcBef>
              <a:buClr>
                <a:schemeClr val="accent2"/>
              </a:buClr>
              <a:buSzPct val="100000"/>
              <a:buFont typeface="Monotype Sorts" charset="0"/>
              <a:buNone/>
            </a:pPr>
            <a:r>
              <a:rPr lang="en-US" dirty="0">
                <a:latin typeface="Tahoma" charset="0"/>
              </a:rPr>
              <a:t>Urgent need for new </a:t>
            </a:r>
            <a:r>
              <a:rPr lang="en-US" b="1" dirty="0">
                <a:latin typeface="Tahoma" charset="0"/>
              </a:rPr>
              <a:t>report types </a:t>
            </a:r>
            <a:r>
              <a:rPr lang="en-US" dirty="0">
                <a:latin typeface="Tahoma" charset="0"/>
              </a:rPr>
              <a:t>to be printed</a:t>
            </a:r>
          </a:p>
          <a:p>
            <a:pPr marL="342900" indent="-342900">
              <a:lnSpc>
                <a:spcPct val="90000"/>
              </a:lnSpc>
              <a:spcBef>
                <a:spcPct val="20000"/>
              </a:spcBef>
              <a:buClr>
                <a:schemeClr val="accent2"/>
              </a:buClr>
              <a:buSzPct val="100000"/>
              <a:buFontTx/>
              <a:buChar char="•"/>
            </a:pPr>
            <a:r>
              <a:rPr lang="en-US" dirty="0">
                <a:latin typeface="Tahoma" charset="0"/>
              </a:rPr>
              <a:t>e.g. due to new </a:t>
            </a:r>
            <a:r>
              <a:rPr lang="en-US" dirty="0" smtClean="0">
                <a:latin typeface="Tahoma" charset="0"/>
              </a:rPr>
              <a:t>education regulations</a:t>
            </a:r>
            <a:endParaRPr lang="en-US" dirty="0">
              <a:latin typeface="Tahoma" charset="0"/>
            </a:endParaRPr>
          </a:p>
          <a:p>
            <a:pPr marL="342900" indent="-342900">
              <a:lnSpc>
                <a:spcPct val="90000"/>
              </a:lnSpc>
              <a:spcBef>
                <a:spcPct val="20000"/>
              </a:spcBef>
              <a:buClr>
                <a:schemeClr val="accent2"/>
              </a:buClr>
              <a:buSzPct val="100000"/>
              <a:buFontTx/>
              <a:buChar char="•"/>
            </a:pPr>
            <a:endParaRPr lang="en-US" dirty="0">
              <a:latin typeface="Tahoma" charset="0"/>
            </a:endParaRPr>
          </a:p>
          <a:p>
            <a:pPr marL="342900" indent="-342900">
              <a:lnSpc>
                <a:spcPct val="90000"/>
              </a:lnSpc>
              <a:spcBef>
                <a:spcPct val="20000"/>
              </a:spcBef>
              <a:buClr>
                <a:schemeClr val="accent2"/>
              </a:buClr>
              <a:buSzPct val="100000"/>
              <a:buFont typeface="Monotype Sorts" charset="0"/>
              <a:buNone/>
            </a:pPr>
            <a:r>
              <a:rPr lang="en-US" dirty="0">
                <a:latin typeface="Tahoma" charset="0"/>
              </a:rPr>
              <a:t>Urgent need for new </a:t>
            </a:r>
            <a:r>
              <a:rPr lang="en-US" b="1" dirty="0">
                <a:latin typeface="Tahoma" charset="0"/>
              </a:rPr>
              <a:t>data types </a:t>
            </a:r>
            <a:r>
              <a:rPr lang="en-US" dirty="0">
                <a:latin typeface="Tahoma" charset="0"/>
              </a:rPr>
              <a:t>to be stored</a:t>
            </a:r>
          </a:p>
          <a:p>
            <a:pPr marL="342900" indent="-342900">
              <a:lnSpc>
                <a:spcPct val="90000"/>
              </a:lnSpc>
              <a:spcBef>
                <a:spcPct val="20000"/>
              </a:spcBef>
              <a:buClr>
                <a:schemeClr val="accent2"/>
              </a:buClr>
              <a:buSzPct val="100000"/>
              <a:buFontTx/>
              <a:buChar char="•"/>
            </a:pPr>
            <a:r>
              <a:rPr lang="en-US" dirty="0">
                <a:latin typeface="Tahoma" charset="0"/>
              </a:rPr>
              <a:t>e.g. ethnicity, disabilities, …</a:t>
            </a:r>
          </a:p>
          <a:p>
            <a:pPr marL="342900" indent="-342900">
              <a:lnSpc>
                <a:spcPct val="90000"/>
              </a:lnSpc>
              <a:spcBef>
                <a:spcPct val="20000"/>
              </a:spcBef>
              <a:buClr>
                <a:schemeClr val="accent2"/>
              </a:buClr>
              <a:buSzPct val="100000"/>
              <a:buFontTx/>
              <a:buChar char="•"/>
            </a:pPr>
            <a:endParaRPr lang="en-US" dirty="0">
              <a:latin typeface="Tahoma" charset="0"/>
            </a:endParaRPr>
          </a:p>
          <a:p>
            <a:pPr marL="342900" indent="-342900">
              <a:lnSpc>
                <a:spcPct val="90000"/>
              </a:lnSpc>
              <a:spcBef>
                <a:spcPct val="20000"/>
              </a:spcBef>
              <a:buClr>
                <a:schemeClr val="accent2"/>
              </a:buClr>
              <a:buSzPct val="100000"/>
              <a:buFont typeface="Monotype Sorts" charset="0"/>
              <a:buNone/>
            </a:pPr>
            <a:r>
              <a:rPr lang="en-US" dirty="0">
                <a:latin typeface="Tahoma" charset="0"/>
              </a:rPr>
              <a:t>Urgent need for </a:t>
            </a:r>
            <a:r>
              <a:rPr lang="en-US" b="1" dirty="0">
                <a:latin typeface="Tahoma" charset="0"/>
              </a:rPr>
              <a:t>more terminals </a:t>
            </a:r>
            <a:r>
              <a:rPr lang="en-US" dirty="0">
                <a:latin typeface="Tahoma" charset="0"/>
              </a:rPr>
              <a:t>to be used</a:t>
            </a:r>
          </a:p>
          <a:p>
            <a:pPr marL="342900" indent="-342900">
              <a:lnSpc>
                <a:spcPct val="90000"/>
              </a:lnSpc>
              <a:spcBef>
                <a:spcPct val="20000"/>
              </a:spcBef>
              <a:buClr>
                <a:schemeClr val="accent2"/>
              </a:buClr>
              <a:buSzPct val="100000"/>
              <a:buFontTx/>
              <a:buChar char="•"/>
            </a:pPr>
            <a:r>
              <a:rPr lang="en-US" dirty="0">
                <a:latin typeface="Tahoma" charset="0"/>
              </a:rPr>
              <a:t>HP3000 has 16 ports only</a:t>
            </a:r>
          </a:p>
          <a:p>
            <a:pPr marL="342900" indent="-342900">
              <a:lnSpc>
                <a:spcPct val="90000"/>
              </a:lnSpc>
              <a:spcBef>
                <a:spcPct val="20000"/>
              </a:spcBef>
              <a:buClr>
                <a:schemeClr val="accent2"/>
              </a:buClr>
              <a:buSzPct val="100000"/>
              <a:buFontTx/>
              <a:buChar char="•"/>
            </a:pPr>
            <a:r>
              <a:rPr lang="en-US" dirty="0">
                <a:latin typeface="Tahoma" charset="0"/>
              </a:rPr>
              <a:t>now we have, say, 100 </a:t>
            </a:r>
            <a:r>
              <a:rPr lang="en-US" dirty="0" smtClean="0">
                <a:latin typeface="Tahoma" charset="0"/>
              </a:rPr>
              <a:t>students…</a:t>
            </a:r>
            <a:endParaRPr lang="en-US" dirty="0">
              <a:latin typeface="Tahoma" charset="0"/>
            </a:endParaRPr>
          </a:p>
          <a:p>
            <a:pPr marL="342900" indent="-342900">
              <a:lnSpc>
                <a:spcPct val="90000"/>
              </a:lnSpc>
              <a:spcBef>
                <a:spcPct val="20000"/>
              </a:spcBef>
              <a:buClr>
                <a:schemeClr val="accent2"/>
              </a:buClr>
              <a:buSzPct val="100000"/>
            </a:pPr>
            <a:endParaRPr lang="en-US" dirty="0">
              <a:latin typeface="Tahoma" charset="0"/>
            </a:endParaRPr>
          </a:p>
          <a:p>
            <a:pPr marL="342900" indent="-342900">
              <a:lnSpc>
                <a:spcPct val="90000"/>
              </a:lnSpc>
              <a:spcBef>
                <a:spcPct val="20000"/>
              </a:spcBef>
              <a:buClr>
                <a:schemeClr val="accent2"/>
              </a:buClr>
              <a:buSzPct val="100000"/>
            </a:pPr>
            <a:endParaRPr lang="en-US" dirty="0">
              <a:latin typeface="Tahoma"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ChangeArrowheads="1"/>
          </p:cNvSpPr>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a:solidFill>
                  <a:schemeClr val="tx2"/>
                </a:solidFill>
                <a:latin typeface="Arial Black" charset="0"/>
              </a:rPr>
              <a:t>Pressures on TAS (2)</a:t>
            </a:r>
          </a:p>
        </p:txBody>
      </p:sp>
      <p:sp>
        <p:nvSpPr>
          <p:cNvPr id="28674" name="Rectangle 3"/>
          <p:cNvSpPr>
            <a:spLocks noChangeArrowheads="1"/>
          </p:cNvSpPr>
          <p:nvPr/>
        </p:nvSpPr>
        <p:spPr bwMode="auto">
          <a:xfrm>
            <a:off x="457200" y="1885950"/>
            <a:ext cx="8686800"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nSpc>
                <a:spcPct val="90000"/>
              </a:lnSpc>
              <a:spcBef>
                <a:spcPct val="20000"/>
              </a:spcBef>
              <a:buClr>
                <a:schemeClr val="accent2"/>
              </a:buClr>
              <a:buSzPct val="100000"/>
              <a:buFont typeface="Monotype Sorts" charset="0"/>
              <a:buNone/>
            </a:pPr>
            <a:r>
              <a:rPr lang="en-US" dirty="0">
                <a:latin typeface="Tahoma" charset="0"/>
              </a:rPr>
              <a:t>TAS contains many </a:t>
            </a:r>
            <a:r>
              <a:rPr lang="en-US" b="1" dirty="0">
                <a:latin typeface="Tahoma" charset="0"/>
              </a:rPr>
              <a:t>bugs</a:t>
            </a:r>
            <a:endParaRPr lang="en-US" dirty="0">
              <a:latin typeface="Tahoma" charset="0"/>
            </a:endParaRPr>
          </a:p>
          <a:p>
            <a:pPr marL="342900" indent="-342900">
              <a:lnSpc>
                <a:spcPct val="90000"/>
              </a:lnSpc>
              <a:spcBef>
                <a:spcPct val="20000"/>
              </a:spcBef>
              <a:buClr>
                <a:schemeClr val="accent2"/>
              </a:buClr>
              <a:buSzPct val="100000"/>
              <a:buFontTx/>
              <a:buChar char="•"/>
            </a:pPr>
            <a:r>
              <a:rPr lang="en-US" dirty="0">
                <a:latin typeface="Tahoma" charset="0"/>
              </a:rPr>
              <a:t>Euro (</a:t>
            </a:r>
            <a:r>
              <a:rPr lang="en-US" dirty="0">
                <a:latin typeface="Tahoma" charset="0"/>
                <a:cs typeface="Tahoma" charset="0"/>
              </a:rPr>
              <a:t>€) symbol wrongly printed</a:t>
            </a:r>
          </a:p>
          <a:p>
            <a:pPr marL="342900" indent="-342900">
              <a:lnSpc>
                <a:spcPct val="90000"/>
              </a:lnSpc>
              <a:spcBef>
                <a:spcPct val="20000"/>
              </a:spcBef>
              <a:buClr>
                <a:schemeClr val="accent2"/>
              </a:buClr>
              <a:buSzPct val="100000"/>
              <a:buFontTx/>
              <a:buChar char="•"/>
            </a:pPr>
            <a:r>
              <a:rPr lang="en-US" dirty="0">
                <a:latin typeface="Tahoma" charset="0"/>
                <a:cs typeface="Tahoma" charset="0"/>
              </a:rPr>
              <a:t>course descriptions too long for fields (happens in </a:t>
            </a:r>
            <a:r>
              <a:rPr lang="en-US" dirty="0" err="1">
                <a:latin typeface="Tahoma" charset="0"/>
                <a:cs typeface="Tahoma" charset="0"/>
              </a:rPr>
              <a:t>Ocasys</a:t>
            </a:r>
            <a:r>
              <a:rPr lang="en-US" dirty="0">
                <a:latin typeface="Tahoma" charset="0"/>
                <a:cs typeface="Tahoma" charset="0"/>
                <a:sym typeface="Wingdings" charset="0"/>
              </a:rPr>
              <a:t>)</a:t>
            </a:r>
          </a:p>
          <a:p>
            <a:pPr marL="342900" indent="-342900">
              <a:lnSpc>
                <a:spcPct val="90000"/>
              </a:lnSpc>
              <a:spcBef>
                <a:spcPct val="20000"/>
              </a:spcBef>
              <a:buClr>
                <a:schemeClr val="accent2"/>
              </a:buClr>
              <a:buSzPct val="100000"/>
              <a:buFontTx/>
              <a:buChar char="•"/>
            </a:pPr>
            <a:r>
              <a:rPr lang="en-US" dirty="0">
                <a:latin typeface="Tahoma" charset="0"/>
                <a:cs typeface="Tahoma" charset="0"/>
                <a:sym typeface="Wingdings" charset="0"/>
              </a:rPr>
              <a:t>cannot handle mixes of day/evening courses</a:t>
            </a:r>
            <a:endParaRPr lang="en-US" dirty="0">
              <a:latin typeface="Tahoma" charset="0"/>
              <a:cs typeface="Tahoma" charset="0"/>
            </a:endParaRPr>
          </a:p>
          <a:p>
            <a:pPr marL="342900" indent="-342900">
              <a:lnSpc>
                <a:spcPct val="90000"/>
              </a:lnSpc>
              <a:spcBef>
                <a:spcPct val="20000"/>
              </a:spcBef>
              <a:buClr>
                <a:schemeClr val="accent2"/>
              </a:buClr>
              <a:buSzPct val="100000"/>
              <a:buFontTx/>
              <a:buChar char="•"/>
            </a:pPr>
            <a:endParaRPr lang="en-US" dirty="0">
              <a:latin typeface="Tahoma" charset="0"/>
              <a:cs typeface="Tahoma" charset="0"/>
            </a:endParaRPr>
          </a:p>
          <a:p>
            <a:pPr marL="342900" indent="-342900">
              <a:lnSpc>
                <a:spcPct val="90000"/>
              </a:lnSpc>
              <a:spcBef>
                <a:spcPct val="20000"/>
              </a:spcBef>
              <a:buClr>
                <a:schemeClr val="accent2"/>
              </a:buClr>
              <a:buSzPct val="100000"/>
              <a:buFont typeface="Monotype Sorts" charset="0"/>
              <a:buNone/>
            </a:pPr>
            <a:r>
              <a:rPr lang="en-US" dirty="0">
                <a:latin typeface="Tahoma" charset="0"/>
                <a:cs typeface="Tahoma" charset="0"/>
              </a:rPr>
              <a:t>Staff has developed </a:t>
            </a:r>
            <a:r>
              <a:rPr lang="en-US" b="1" dirty="0">
                <a:latin typeface="Tahoma" charset="0"/>
                <a:cs typeface="Tahoma" charset="0"/>
              </a:rPr>
              <a:t>workarounds</a:t>
            </a:r>
          </a:p>
          <a:p>
            <a:pPr marL="342900" indent="-342900">
              <a:lnSpc>
                <a:spcPct val="90000"/>
              </a:lnSpc>
              <a:spcBef>
                <a:spcPct val="20000"/>
              </a:spcBef>
              <a:buClr>
                <a:schemeClr val="accent2"/>
              </a:buClr>
              <a:buSzPct val="100000"/>
              <a:buFontTx/>
              <a:buChar char="•"/>
            </a:pPr>
            <a:r>
              <a:rPr lang="en-US" dirty="0">
                <a:latin typeface="Tahoma" charset="0"/>
                <a:cs typeface="Tahoma" charset="0"/>
              </a:rPr>
              <a:t>however, when they leave, so does the </a:t>
            </a:r>
            <a:r>
              <a:rPr lang="en-US" b="1" dirty="0">
                <a:latin typeface="Tahoma" charset="0"/>
                <a:cs typeface="Tahoma" charset="0"/>
              </a:rPr>
              <a:t>expertise</a:t>
            </a:r>
          </a:p>
          <a:p>
            <a:pPr marL="342900" indent="-342900">
              <a:lnSpc>
                <a:spcPct val="90000"/>
              </a:lnSpc>
              <a:spcBef>
                <a:spcPct val="20000"/>
              </a:spcBef>
              <a:buClr>
                <a:schemeClr val="accent2"/>
              </a:buClr>
              <a:buSzPct val="100000"/>
              <a:buFontTx/>
              <a:buChar char="•"/>
            </a:pPr>
            <a:r>
              <a:rPr lang="en-US" dirty="0">
                <a:latin typeface="Tahoma" charset="0"/>
                <a:cs typeface="Tahoma" charset="0"/>
              </a:rPr>
              <a:t>t</a:t>
            </a:r>
            <a:r>
              <a:rPr lang="en-US" dirty="0" smtClean="0">
                <a:latin typeface="Tahoma" charset="0"/>
                <a:cs typeface="Tahoma" charset="0"/>
              </a:rPr>
              <a:t>eaching </a:t>
            </a:r>
            <a:r>
              <a:rPr lang="en-US" dirty="0">
                <a:latin typeface="Tahoma" charset="0"/>
                <a:cs typeface="Tahoma" charset="0"/>
              </a:rPr>
              <a:t>new staff all tricks is </a:t>
            </a:r>
            <a:r>
              <a:rPr lang="en-US" b="1" dirty="0">
                <a:latin typeface="Tahoma" charset="0"/>
                <a:cs typeface="Tahoma" charset="0"/>
              </a:rPr>
              <a:t>time-consuming</a:t>
            </a:r>
          </a:p>
          <a:p>
            <a:pPr marL="342900" indent="-342900">
              <a:lnSpc>
                <a:spcPct val="90000"/>
              </a:lnSpc>
              <a:spcBef>
                <a:spcPct val="20000"/>
              </a:spcBef>
              <a:buClr>
                <a:schemeClr val="accent2"/>
              </a:buClr>
              <a:buSzPct val="100000"/>
            </a:pPr>
            <a:endParaRPr lang="en-US" dirty="0">
              <a:latin typeface="Tahoma" charset="0"/>
              <a:cs typeface="Tahoma" charset="0"/>
            </a:endParaRPr>
          </a:p>
          <a:p>
            <a:pPr marL="342900" indent="-342900">
              <a:lnSpc>
                <a:spcPct val="90000"/>
              </a:lnSpc>
              <a:spcBef>
                <a:spcPct val="20000"/>
              </a:spcBef>
              <a:buClr>
                <a:schemeClr val="accent2"/>
              </a:buClr>
              <a:buSzPct val="100000"/>
            </a:pPr>
            <a:endParaRPr lang="en-US" dirty="0">
              <a:latin typeface="Tahoma" charset="0"/>
              <a:cs typeface="Tahoma"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2446338"/>
            <a:ext cx="6553200" cy="350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6146" name="Rectangle 5"/>
          <p:cNvSpPr>
            <a:spLocks noChangeArrowheads="1"/>
          </p:cNvSpPr>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3600">
                <a:solidFill>
                  <a:schemeClr val="tx2"/>
                </a:solidFill>
                <a:latin typeface="Arial Black" charset="0"/>
              </a:rPr>
              <a:t>The Software Lifecycle</a:t>
            </a:r>
            <a:endParaRPr lang="en-US" sz="3200">
              <a:solidFill>
                <a:schemeClr val="tx2"/>
              </a:solidFill>
              <a:latin typeface="Arial Black" charset="0"/>
            </a:endParaRPr>
          </a:p>
        </p:txBody>
      </p:sp>
      <p:sp>
        <p:nvSpPr>
          <p:cNvPr id="6147" name="Rectangle 6"/>
          <p:cNvSpPr>
            <a:spLocks noChangeArrowheads="1"/>
          </p:cNvSpPr>
          <p:nvPr/>
        </p:nvSpPr>
        <p:spPr bwMode="auto">
          <a:xfrm>
            <a:off x="971550" y="5949950"/>
            <a:ext cx="78486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a:buFontTx/>
              <a:buChar char="•"/>
            </a:pPr>
            <a:r>
              <a:rPr lang="en-US">
                <a:latin typeface="Tahoma" charset="0"/>
              </a:rPr>
              <a:t> This is how the theory looks</a:t>
            </a:r>
          </a:p>
          <a:p>
            <a:pPr>
              <a:buFontTx/>
              <a:buChar char="•"/>
            </a:pPr>
            <a:r>
              <a:rPr lang="en-US">
                <a:latin typeface="Tahoma" charset="0"/>
              </a:rPr>
              <a:t> In practice, the </a:t>
            </a:r>
            <a:r>
              <a:rPr lang="en-US" b="1">
                <a:latin typeface="Tahoma" charset="0"/>
              </a:rPr>
              <a:t>sizes</a:t>
            </a:r>
            <a:r>
              <a:rPr lang="en-US">
                <a:latin typeface="Tahoma" charset="0"/>
              </a:rPr>
              <a:t> and </a:t>
            </a:r>
            <a:r>
              <a:rPr lang="en-US" b="1">
                <a:latin typeface="Tahoma" charset="0"/>
              </a:rPr>
              <a:t>dependencies </a:t>
            </a:r>
            <a:r>
              <a:rPr lang="en-US">
                <a:latin typeface="Tahoma" charset="0"/>
              </a:rPr>
              <a:t>are different</a:t>
            </a:r>
          </a:p>
        </p:txBody>
      </p:sp>
      <p:sp>
        <p:nvSpPr>
          <p:cNvPr id="6148" name="Rectangle 7"/>
          <p:cNvSpPr>
            <a:spLocks noChangeArrowheads="1"/>
          </p:cNvSpPr>
          <p:nvPr/>
        </p:nvSpPr>
        <p:spPr bwMode="auto">
          <a:xfrm>
            <a:off x="1028700" y="1547813"/>
            <a:ext cx="67691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r>
              <a:rPr lang="ja-JP" altLang="en-US" sz="1600">
                <a:latin typeface="Tahoma" charset="0"/>
              </a:rPr>
              <a:t>“</a:t>
            </a:r>
            <a:r>
              <a:rPr lang="en-US" altLang="ja-JP" sz="1600">
                <a:latin typeface="Tahoma" charset="0"/>
              </a:rPr>
              <a:t>Many business today are faced with a </a:t>
            </a:r>
            <a:r>
              <a:rPr lang="en-US" altLang="ja-JP" sz="1600" b="1">
                <a:latin typeface="Tahoma" charset="0"/>
              </a:rPr>
              <a:t>large</a:t>
            </a:r>
            <a:r>
              <a:rPr lang="en-US" altLang="ja-JP" sz="1600">
                <a:latin typeface="Tahoma" charset="0"/>
              </a:rPr>
              <a:t> inventory of poor </a:t>
            </a:r>
            <a:r>
              <a:rPr lang="en-US" altLang="ja-JP" sz="1600" b="1">
                <a:latin typeface="Tahoma" charset="0"/>
              </a:rPr>
              <a:t>quality</a:t>
            </a:r>
            <a:r>
              <a:rPr lang="en-US" altLang="ja-JP" sz="1600">
                <a:latin typeface="Tahoma" charset="0"/>
              </a:rPr>
              <a:t> software that impacts their ability to </a:t>
            </a:r>
            <a:r>
              <a:rPr lang="en-US" altLang="ja-JP" sz="1600" b="1">
                <a:latin typeface="Tahoma" charset="0"/>
              </a:rPr>
              <a:t>grow</a:t>
            </a:r>
            <a:r>
              <a:rPr lang="en-US" altLang="ja-JP" sz="1600">
                <a:latin typeface="Tahoma" charset="0"/>
              </a:rPr>
              <a:t>, </a:t>
            </a:r>
            <a:r>
              <a:rPr lang="en-US" altLang="ja-JP" sz="1600" b="1">
                <a:latin typeface="Tahoma" charset="0"/>
              </a:rPr>
              <a:t>adapt</a:t>
            </a:r>
            <a:r>
              <a:rPr lang="en-US" altLang="ja-JP" sz="1600">
                <a:latin typeface="Tahoma" charset="0"/>
              </a:rPr>
              <a:t> and even </a:t>
            </a:r>
            <a:r>
              <a:rPr lang="en-US" altLang="ja-JP" sz="1600" b="1">
                <a:latin typeface="Tahoma" charset="0"/>
              </a:rPr>
              <a:t>survive</a:t>
            </a:r>
            <a:r>
              <a:rPr lang="ja-JP" altLang="en-US" sz="1600">
                <a:latin typeface="Tahoma" charset="0"/>
              </a:rPr>
              <a:t>”</a:t>
            </a:r>
            <a:r>
              <a:rPr lang="en-US" altLang="ja-JP" sz="1600">
                <a:latin typeface="Tahoma" charset="0"/>
              </a:rPr>
              <a:t> </a:t>
            </a:r>
            <a:r>
              <a:rPr lang="en-US" altLang="ja-JP" sz="1600" i="1">
                <a:latin typeface="Tahoma" charset="0"/>
              </a:rPr>
              <a:t>Hevner and Linger (1989)</a:t>
            </a:r>
            <a:endParaRPr lang="en-US" sz="1600" i="1">
              <a:latin typeface="Tahoma"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ChangeArrowheads="1"/>
          </p:cNvSpPr>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a:solidFill>
                  <a:schemeClr val="tx2"/>
                </a:solidFill>
                <a:latin typeface="Arial Black" charset="0"/>
              </a:rPr>
              <a:t>Pressures on TAS (3)</a:t>
            </a:r>
          </a:p>
        </p:txBody>
      </p:sp>
      <p:sp>
        <p:nvSpPr>
          <p:cNvPr id="29698" name="Rectangle 3"/>
          <p:cNvSpPr>
            <a:spLocks noChangeArrowheads="1"/>
          </p:cNvSpPr>
          <p:nvPr/>
        </p:nvSpPr>
        <p:spPr bwMode="auto">
          <a:xfrm>
            <a:off x="457200" y="1885950"/>
            <a:ext cx="8507413"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nSpc>
                <a:spcPct val="90000"/>
              </a:lnSpc>
              <a:spcBef>
                <a:spcPct val="20000"/>
              </a:spcBef>
              <a:buClr>
                <a:schemeClr val="accent2"/>
              </a:buClr>
              <a:buSzPct val="100000"/>
              <a:buFont typeface="Monotype Sorts" charset="0"/>
              <a:buNone/>
            </a:pPr>
            <a:r>
              <a:rPr lang="en-US">
                <a:solidFill>
                  <a:srgbClr val="0000FF"/>
                </a:solidFill>
                <a:latin typeface="Tahoma" charset="0"/>
              </a:rPr>
              <a:t>No access to the TAS </a:t>
            </a:r>
            <a:r>
              <a:rPr lang="en-US" b="1">
                <a:solidFill>
                  <a:srgbClr val="0000FF"/>
                </a:solidFill>
                <a:latin typeface="Tahoma" charset="0"/>
              </a:rPr>
              <a:t>source code</a:t>
            </a:r>
          </a:p>
          <a:p>
            <a:pPr marL="342900" indent="-342900">
              <a:lnSpc>
                <a:spcPct val="90000"/>
              </a:lnSpc>
              <a:spcBef>
                <a:spcPct val="20000"/>
              </a:spcBef>
              <a:buClr>
                <a:schemeClr val="accent2"/>
              </a:buClr>
              <a:buSzPct val="100000"/>
              <a:buFontTx/>
              <a:buChar char="•"/>
            </a:pPr>
            <a:r>
              <a:rPr lang="en-US">
                <a:latin typeface="Tahoma" charset="0"/>
              </a:rPr>
              <a:t>original licence didn</a:t>
            </a:r>
            <a:r>
              <a:rPr lang="ja-JP" altLang="en-US">
                <a:latin typeface="Tahoma" charset="0"/>
              </a:rPr>
              <a:t>’</a:t>
            </a:r>
            <a:r>
              <a:rPr lang="en-US" altLang="ja-JP">
                <a:latin typeface="Tahoma" charset="0"/>
              </a:rPr>
              <a:t>t include source code</a:t>
            </a:r>
          </a:p>
          <a:p>
            <a:pPr marL="342900" indent="-342900">
              <a:lnSpc>
                <a:spcPct val="90000"/>
              </a:lnSpc>
              <a:spcBef>
                <a:spcPct val="20000"/>
              </a:spcBef>
              <a:buClr>
                <a:schemeClr val="accent2"/>
              </a:buClr>
              <a:buSzPct val="100000"/>
              <a:buFontTx/>
              <a:buChar char="•"/>
            </a:pPr>
            <a:r>
              <a:rPr lang="en-US">
                <a:latin typeface="Tahoma" charset="0"/>
              </a:rPr>
              <a:t>upgrades supplied on optical disk, which is no longer supported on current hardware</a:t>
            </a:r>
            <a:endParaRPr lang="en-US">
              <a:latin typeface="Tahoma" charset="0"/>
              <a:sym typeface="Wingdings" charset="0"/>
            </a:endParaRPr>
          </a:p>
          <a:p>
            <a:pPr marL="342900" indent="-342900">
              <a:lnSpc>
                <a:spcPct val="90000"/>
              </a:lnSpc>
              <a:spcBef>
                <a:spcPct val="20000"/>
              </a:spcBef>
              <a:buClr>
                <a:schemeClr val="accent2"/>
              </a:buClr>
              <a:buSzPct val="100000"/>
            </a:pPr>
            <a:endParaRPr lang="en-US">
              <a:latin typeface="Tahoma" charset="0"/>
            </a:endParaRPr>
          </a:p>
          <a:p>
            <a:pPr marL="342900" indent="-342900">
              <a:lnSpc>
                <a:spcPct val="90000"/>
              </a:lnSpc>
              <a:spcBef>
                <a:spcPct val="20000"/>
              </a:spcBef>
              <a:buClr>
                <a:schemeClr val="accent2"/>
              </a:buClr>
              <a:buSzPct val="100000"/>
              <a:buFont typeface="Monotype Sorts" charset="0"/>
              <a:buNone/>
            </a:pPr>
            <a:r>
              <a:rPr lang="en-US">
                <a:solidFill>
                  <a:srgbClr val="0000FF"/>
                </a:solidFill>
                <a:latin typeface="Tahoma" charset="0"/>
              </a:rPr>
              <a:t>No archiving facility of the data in TAS</a:t>
            </a:r>
            <a:endParaRPr lang="en-US" b="1">
              <a:solidFill>
                <a:srgbClr val="0000FF"/>
              </a:solidFill>
              <a:latin typeface="Tahoma" charset="0"/>
            </a:endParaRPr>
          </a:p>
          <a:p>
            <a:pPr marL="342900" indent="-342900">
              <a:lnSpc>
                <a:spcPct val="90000"/>
              </a:lnSpc>
              <a:spcBef>
                <a:spcPct val="20000"/>
              </a:spcBef>
              <a:buClr>
                <a:schemeClr val="accent2"/>
              </a:buClr>
              <a:buSzPct val="100000"/>
              <a:buFontTx/>
              <a:buChar char="•"/>
            </a:pPr>
            <a:r>
              <a:rPr lang="en-US">
                <a:latin typeface="Tahoma" charset="0"/>
              </a:rPr>
              <a:t>the system keeps all data inside since start-up</a:t>
            </a:r>
            <a:endParaRPr lang="en-US" b="1">
              <a:latin typeface="Tahoma" charset="0"/>
            </a:endParaRPr>
          </a:p>
          <a:p>
            <a:pPr marL="342900" indent="-342900">
              <a:lnSpc>
                <a:spcPct val="90000"/>
              </a:lnSpc>
              <a:spcBef>
                <a:spcPct val="20000"/>
              </a:spcBef>
              <a:buClr>
                <a:schemeClr val="accent2"/>
              </a:buClr>
              <a:buSzPct val="100000"/>
              <a:buFontTx/>
              <a:buChar char="•"/>
            </a:pPr>
            <a:r>
              <a:rPr lang="en-US">
                <a:latin typeface="Tahoma" charset="0"/>
              </a:rPr>
              <a:t>data size becomes a problem</a:t>
            </a:r>
          </a:p>
          <a:p>
            <a:pPr marL="342900" indent="-342900">
              <a:lnSpc>
                <a:spcPct val="90000"/>
              </a:lnSpc>
              <a:spcBef>
                <a:spcPct val="20000"/>
              </a:spcBef>
              <a:buClr>
                <a:schemeClr val="accent2"/>
              </a:buClr>
              <a:buSzPct val="100000"/>
              <a:buFontTx/>
              <a:buChar char="•"/>
            </a:pPr>
            <a:endParaRPr lang="en-US">
              <a:latin typeface="Tahoma" charset="0"/>
            </a:endParaRPr>
          </a:p>
          <a:p>
            <a:pPr marL="342900" indent="-342900">
              <a:lnSpc>
                <a:spcPct val="90000"/>
              </a:lnSpc>
              <a:spcBef>
                <a:spcPct val="20000"/>
              </a:spcBef>
              <a:buClr>
                <a:schemeClr val="accent2"/>
              </a:buClr>
              <a:buSzPct val="100000"/>
              <a:buFont typeface="Monotype Sorts" charset="0"/>
              <a:buNone/>
            </a:pPr>
            <a:r>
              <a:rPr lang="en-US">
                <a:solidFill>
                  <a:srgbClr val="0000FF"/>
                </a:solidFill>
                <a:latin typeface="Tahoma" charset="0"/>
              </a:rPr>
              <a:t>It</a:t>
            </a:r>
            <a:r>
              <a:rPr lang="ja-JP" altLang="en-US">
                <a:solidFill>
                  <a:srgbClr val="0000FF"/>
                </a:solidFill>
                <a:latin typeface="Tahoma" charset="0"/>
              </a:rPr>
              <a:t>’</a:t>
            </a:r>
            <a:r>
              <a:rPr lang="en-US" altLang="ja-JP">
                <a:solidFill>
                  <a:srgbClr val="0000FF"/>
                </a:solidFill>
                <a:latin typeface="Tahoma" charset="0"/>
              </a:rPr>
              <a:t>s 1997 and Y2K is approaching (say)</a:t>
            </a:r>
            <a:endParaRPr lang="en-US" altLang="ja-JP" b="1">
              <a:solidFill>
                <a:srgbClr val="0000FF"/>
              </a:solidFill>
              <a:latin typeface="Tahoma" charset="0"/>
            </a:endParaRPr>
          </a:p>
          <a:p>
            <a:pPr marL="342900" indent="-342900">
              <a:lnSpc>
                <a:spcPct val="90000"/>
              </a:lnSpc>
              <a:spcBef>
                <a:spcPct val="20000"/>
              </a:spcBef>
              <a:buClr>
                <a:schemeClr val="accent2"/>
              </a:buClr>
              <a:buSzPct val="100000"/>
              <a:buFontTx/>
              <a:buChar char="•"/>
            </a:pPr>
            <a:r>
              <a:rPr lang="en-US">
                <a:latin typeface="Tahoma" charset="0"/>
              </a:rPr>
              <a:t>the TAS system may not be Y2K compliant</a:t>
            </a:r>
            <a:endParaRPr lang="en-US" b="1">
              <a:latin typeface="Tahoma"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ChangeArrowheads="1"/>
          </p:cNvSpPr>
          <p:nvPr/>
        </p:nvSpPr>
        <p:spPr bwMode="auto">
          <a:xfrm>
            <a:off x="406400" y="228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a:solidFill>
                  <a:schemeClr val="tx2"/>
                </a:solidFill>
                <a:latin typeface="Arial Black" charset="0"/>
              </a:rPr>
              <a:t>Pressures on TAS (4)</a:t>
            </a:r>
          </a:p>
        </p:txBody>
      </p:sp>
      <p:sp>
        <p:nvSpPr>
          <p:cNvPr id="30722" name="Rectangle 3"/>
          <p:cNvSpPr>
            <a:spLocks noChangeArrowheads="1"/>
          </p:cNvSpPr>
          <p:nvPr/>
        </p:nvSpPr>
        <p:spPr bwMode="auto">
          <a:xfrm>
            <a:off x="457200" y="1885950"/>
            <a:ext cx="8507413"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nSpc>
                <a:spcPct val="90000"/>
              </a:lnSpc>
              <a:spcBef>
                <a:spcPct val="20000"/>
              </a:spcBef>
              <a:buClr>
                <a:schemeClr val="accent2"/>
              </a:buClr>
              <a:buSzPct val="100000"/>
              <a:buFont typeface="Monotype Sorts" charset="0"/>
              <a:buNone/>
            </a:pPr>
            <a:r>
              <a:rPr lang="en-US">
                <a:solidFill>
                  <a:srgbClr val="0000FF"/>
                </a:solidFill>
                <a:latin typeface="Tahoma" charset="0"/>
              </a:rPr>
              <a:t>The TAS company recently went bankrupt</a:t>
            </a:r>
            <a:endParaRPr lang="en-US" b="1">
              <a:solidFill>
                <a:srgbClr val="0000FF"/>
              </a:solidFill>
              <a:latin typeface="Tahoma" charset="0"/>
            </a:endParaRPr>
          </a:p>
          <a:p>
            <a:pPr marL="342900" indent="-342900">
              <a:lnSpc>
                <a:spcPct val="90000"/>
              </a:lnSpc>
              <a:spcBef>
                <a:spcPct val="20000"/>
              </a:spcBef>
              <a:buClr>
                <a:schemeClr val="accent2"/>
              </a:buClr>
              <a:buSzPct val="100000"/>
              <a:buFontTx/>
              <a:buChar char="•"/>
            </a:pPr>
            <a:r>
              <a:rPr lang="en-US">
                <a:latin typeface="Tahoma" charset="0"/>
              </a:rPr>
              <a:t>TAS sold to ZTS, which did a major upgrade</a:t>
            </a:r>
          </a:p>
          <a:p>
            <a:pPr marL="342900" indent="-342900">
              <a:lnSpc>
                <a:spcPct val="90000"/>
              </a:lnSpc>
              <a:spcBef>
                <a:spcPct val="20000"/>
              </a:spcBef>
              <a:buClr>
                <a:schemeClr val="accent2"/>
              </a:buClr>
              <a:buSzPct val="100000"/>
              <a:buFontTx/>
              <a:buChar char="•"/>
            </a:pPr>
            <a:r>
              <a:rPr lang="en-US">
                <a:latin typeface="Tahoma" charset="0"/>
              </a:rPr>
              <a:t>however, now ZTS announces they stop supporting TAS </a:t>
            </a:r>
            <a:endParaRPr lang="en-US">
              <a:latin typeface="Tahoma" charset="0"/>
              <a:sym typeface="Wingdings" charset="0"/>
            </a:endParaRPr>
          </a:p>
          <a:p>
            <a:pPr marL="342900" indent="-342900">
              <a:lnSpc>
                <a:spcPct val="90000"/>
              </a:lnSpc>
              <a:spcBef>
                <a:spcPct val="20000"/>
              </a:spcBef>
              <a:buClr>
                <a:schemeClr val="accent2"/>
              </a:buClr>
              <a:buSzPct val="100000"/>
            </a:pPr>
            <a:endParaRPr lang="en-US">
              <a:latin typeface="Tahoma" charset="0"/>
            </a:endParaRPr>
          </a:p>
          <a:p>
            <a:pPr marL="342900" indent="-342900">
              <a:lnSpc>
                <a:spcPct val="90000"/>
              </a:lnSpc>
              <a:spcBef>
                <a:spcPct val="20000"/>
              </a:spcBef>
              <a:buClr>
                <a:schemeClr val="accent2"/>
              </a:buClr>
              <a:buSzPct val="100000"/>
              <a:buFont typeface="Monotype Sorts" charset="0"/>
              <a:buNone/>
            </a:pPr>
            <a:r>
              <a:rPr lang="en-US">
                <a:solidFill>
                  <a:srgbClr val="0000FF"/>
                </a:solidFill>
                <a:latin typeface="Tahoma" charset="0"/>
              </a:rPr>
              <a:t>HP will stop supporting their HP3000 hardware series</a:t>
            </a:r>
            <a:endParaRPr lang="en-US" b="1">
              <a:solidFill>
                <a:srgbClr val="0000FF"/>
              </a:solidFill>
              <a:latin typeface="Tahoma" charset="0"/>
            </a:endParaRPr>
          </a:p>
          <a:p>
            <a:pPr marL="342900" indent="-342900">
              <a:lnSpc>
                <a:spcPct val="90000"/>
              </a:lnSpc>
              <a:spcBef>
                <a:spcPct val="20000"/>
              </a:spcBef>
              <a:buClr>
                <a:schemeClr val="accent2"/>
              </a:buClr>
              <a:buSzPct val="100000"/>
              <a:buFontTx/>
              <a:buChar char="•"/>
            </a:pPr>
            <a:r>
              <a:rPr lang="en-US">
                <a:latin typeface="Tahoma" charset="0"/>
              </a:rPr>
              <a:t>our TAS system runs on those machines</a:t>
            </a:r>
            <a:endParaRPr lang="en-US" b="1">
              <a:latin typeface="Tahoma" charset="0"/>
            </a:endParaRPr>
          </a:p>
          <a:p>
            <a:pPr marL="342900" indent="-342900">
              <a:lnSpc>
                <a:spcPct val="90000"/>
              </a:lnSpc>
              <a:spcBef>
                <a:spcPct val="20000"/>
              </a:spcBef>
              <a:buClr>
                <a:schemeClr val="accent2"/>
              </a:buClr>
              <a:buSzPct val="100000"/>
            </a:pPr>
            <a:endParaRPr lang="en-US">
              <a:latin typeface="Tahoma" charset="0"/>
            </a:endParaRPr>
          </a:p>
          <a:p>
            <a:pPr marL="342900" indent="-342900">
              <a:lnSpc>
                <a:spcPct val="90000"/>
              </a:lnSpc>
              <a:spcBef>
                <a:spcPct val="20000"/>
              </a:spcBef>
              <a:buClr>
                <a:schemeClr val="accent2"/>
              </a:buClr>
              <a:buSzPct val="100000"/>
              <a:buFont typeface="Monotype Sorts" charset="0"/>
              <a:buNone/>
            </a:pPr>
            <a:r>
              <a:rPr lang="en-US">
                <a:solidFill>
                  <a:srgbClr val="0000FF"/>
                </a:solidFill>
                <a:latin typeface="Tahoma" charset="0"/>
              </a:rPr>
              <a:t>TAS is mission-critical for the client (</a:t>
            </a:r>
            <a:r>
              <a:rPr lang="ja-JP" altLang="en-US">
                <a:solidFill>
                  <a:srgbClr val="0000FF"/>
                </a:solidFill>
                <a:latin typeface="Tahoma" charset="0"/>
              </a:rPr>
              <a:t>“</a:t>
            </a:r>
            <a:r>
              <a:rPr lang="en-US" altLang="ja-JP">
                <a:solidFill>
                  <a:srgbClr val="0000FF"/>
                </a:solidFill>
                <a:latin typeface="Tahoma" charset="0"/>
              </a:rPr>
              <a:t>us</a:t>
            </a:r>
            <a:r>
              <a:rPr lang="ja-JP" altLang="en-US">
                <a:solidFill>
                  <a:srgbClr val="0000FF"/>
                </a:solidFill>
                <a:latin typeface="Tahoma" charset="0"/>
              </a:rPr>
              <a:t>”</a:t>
            </a:r>
            <a:r>
              <a:rPr lang="en-US" altLang="ja-JP">
                <a:solidFill>
                  <a:srgbClr val="0000FF"/>
                </a:solidFill>
                <a:latin typeface="Tahoma" charset="0"/>
              </a:rPr>
              <a:t>)</a:t>
            </a:r>
            <a:endParaRPr lang="en-US" altLang="ja-JP" b="1">
              <a:solidFill>
                <a:srgbClr val="0000FF"/>
              </a:solidFill>
              <a:latin typeface="Tahoma" charset="0"/>
            </a:endParaRPr>
          </a:p>
          <a:p>
            <a:pPr marL="342900" indent="-342900">
              <a:lnSpc>
                <a:spcPct val="90000"/>
              </a:lnSpc>
              <a:spcBef>
                <a:spcPct val="20000"/>
              </a:spcBef>
              <a:buClr>
                <a:schemeClr val="accent2"/>
              </a:buClr>
              <a:buSzPct val="100000"/>
              <a:buFontTx/>
              <a:buChar char="•"/>
            </a:pPr>
            <a:r>
              <a:rPr lang="en-US">
                <a:latin typeface="Tahoma" charset="0"/>
              </a:rPr>
              <a:t>must operate failure-free 8:00am-18:00pm Mon-Sat</a:t>
            </a:r>
          </a:p>
          <a:p>
            <a:pPr marL="342900" indent="-342900">
              <a:lnSpc>
                <a:spcPct val="90000"/>
              </a:lnSpc>
              <a:spcBef>
                <a:spcPct val="20000"/>
              </a:spcBef>
              <a:buClr>
                <a:schemeClr val="accent2"/>
              </a:buClr>
              <a:buSzPct val="100000"/>
              <a:buFontTx/>
              <a:buChar char="•"/>
            </a:pPr>
            <a:r>
              <a:rPr lang="en-US">
                <a:latin typeface="Tahoma" charset="0"/>
              </a:rPr>
              <a:t>delays mean student dissatisfaction, thus money loss</a:t>
            </a:r>
            <a:r>
              <a:rPr lang="en-US">
                <a:latin typeface="Tahoma" charset="0"/>
                <a:sym typeface="Wingdings" charset="0"/>
              </a:rPr>
              <a:t></a:t>
            </a:r>
            <a:endParaRPr lang="en-US" b="1">
              <a:latin typeface="Tahoma"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r>
              <a:rPr lang="en-US">
                <a:latin typeface="Arial Black" charset="0"/>
                <a:ea typeface="ＭＳ Ｐゴシック" charset="0"/>
                <a:cs typeface="ＭＳ Ｐゴシック" charset="0"/>
              </a:rPr>
              <a:t>Lessons Learnt</a:t>
            </a:r>
          </a:p>
        </p:txBody>
      </p:sp>
      <p:sp>
        <p:nvSpPr>
          <p:cNvPr id="31746" name="Rectangle 4"/>
          <p:cNvSpPr>
            <a:spLocks noChangeArrowheads="1"/>
          </p:cNvSpPr>
          <p:nvPr/>
        </p:nvSpPr>
        <p:spPr bwMode="auto">
          <a:xfrm>
            <a:off x="457200" y="1885950"/>
            <a:ext cx="8507413"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lnSpc>
                <a:spcPct val="90000"/>
              </a:lnSpc>
              <a:spcBef>
                <a:spcPct val="20000"/>
              </a:spcBef>
              <a:buClr>
                <a:schemeClr val="accent2"/>
              </a:buClr>
              <a:buSzPct val="100000"/>
              <a:buFont typeface="Monotype Sorts" charset="0"/>
              <a:buNone/>
            </a:pPr>
            <a:r>
              <a:rPr lang="en-US">
                <a:solidFill>
                  <a:srgbClr val="0000FF"/>
                </a:solidFill>
                <a:latin typeface="Tahoma" charset="0"/>
              </a:rPr>
              <a:t>Maintenance is </a:t>
            </a:r>
            <a:r>
              <a:rPr lang="en-US" b="1">
                <a:solidFill>
                  <a:srgbClr val="0000FF"/>
                </a:solidFill>
                <a:latin typeface="Tahoma" charset="0"/>
              </a:rPr>
              <a:t>unavoidable</a:t>
            </a:r>
          </a:p>
          <a:p>
            <a:pPr marL="342900" indent="-342900">
              <a:lnSpc>
                <a:spcPct val="90000"/>
              </a:lnSpc>
              <a:spcBef>
                <a:spcPct val="20000"/>
              </a:spcBef>
              <a:buClr>
                <a:schemeClr val="accent2"/>
              </a:buClr>
              <a:buSzPct val="100000"/>
              <a:buFontTx/>
              <a:buChar char="•"/>
            </a:pPr>
            <a:r>
              <a:rPr lang="en-US">
                <a:latin typeface="Tahoma" charset="0"/>
              </a:rPr>
              <a:t>systems will, at some point, cease to perform as needed</a:t>
            </a:r>
          </a:p>
          <a:p>
            <a:pPr marL="342900" indent="-342900">
              <a:lnSpc>
                <a:spcPct val="90000"/>
              </a:lnSpc>
              <a:spcBef>
                <a:spcPct val="20000"/>
              </a:spcBef>
              <a:buClr>
                <a:schemeClr val="accent2"/>
              </a:buClr>
              <a:buSzPct val="100000"/>
              <a:buFontTx/>
              <a:buChar char="•"/>
            </a:pPr>
            <a:r>
              <a:rPr lang="en-US">
                <a:latin typeface="Tahoma" charset="0"/>
              </a:rPr>
              <a:t>at that point, we must </a:t>
            </a:r>
            <a:r>
              <a:rPr lang="en-US" b="1">
                <a:latin typeface="Tahoma" charset="0"/>
              </a:rPr>
              <a:t>maintain </a:t>
            </a:r>
            <a:r>
              <a:rPr lang="en-US">
                <a:latin typeface="Tahoma" charset="0"/>
              </a:rPr>
              <a:t>or </a:t>
            </a:r>
            <a:r>
              <a:rPr lang="en-US" b="1">
                <a:latin typeface="Tahoma" charset="0"/>
              </a:rPr>
              <a:t>dump </a:t>
            </a:r>
            <a:r>
              <a:rPr lang="en-US">
                <a:latin typeface="Tahoma" charset="0"/>
              </a:rPr>
              <a:t>them</a:t>
            </a:r>
          </a:p>
          <a:p>
            <a:pPr marL="342900" indent="-342900">
              <a:lnSpc>
                <a:spcPct val="90000"/>
              </a:lnSpc>
              <a:spcBef>
                <a:spcPct val="20000"/>
              </a:spcBef>
              <a:buClr>
                <a:schemeClr val="accent2"/>
              </a:buClr>
              <a:buSzPct val="100000"/>
            </a:pPr>
            <a:endParaRPr lang="en-US">
              <a:latin typeface="Tahoma" charset="0"/>
              <a:sym typeface="Wingdings" charset="0"/>
            </a:endParaRPr>
          </a:p>
          <a:p>
            <a:pPr marL="342900" indent="-342900">
              <a:lnSpc>
                <a:spcPct val="90000"/>
              </a:lnSpc>
              <a:spcBef>
                <a:spcPct val="20000"/>
              </a:spcBef>
              <a:buClr>
                <a:schemeClr val="accent2"/>
              </a:buClr>
              <a:buSzPct val="100000"/>
            </a:pPr>
            <a:r>
              <a:rPr lang="en-US">
                <a:solidFill>
                  <a:srgbClr val="0000FF"/>
                </a:solidFill>
                <a:latin typeface="Tahoma" charset="0"/>
                <a:sym typeface="Wingdings" charset="0"/>
              </a:rPr>
              <a:t>Real software systems can never be </a:t>
            </a:r>
            <a:r>
              <a:rPr lang="en-US" b="1">
                <a:solidFill>
                  <a:srgbClr val="0000FF"/>
                </a:solidFill>
                <a:latin typeface="Tahoma" charset="0"/>
                <a:sym typeface="Wingdings" charset="0"/>
              </a:rPr>
              <a:t>bug-free</a:t>
            </a:r>
          </a:p>
          <a:p>
            <a:pPr marL="342900" indent="-342900">
              <a:lnSpc>
                <a:spcPct val="90000"/>
              </a:lnSpc>
              <a:spcBef>
                <a:spcPct val="20000"/>
              </a:spcBef>
              <a:buClr>
                <a:schemeClr val="accent2"/>
              </a:buClr>
              <a:buSzPct val="100000"/>
              <a:buFontTx/>
              <a:buChar char="•"/>
            </a:pPr>
            <a:r>
              <a:rPr lang="en-US">
                <a:latin typeface="Tahoma" charset="0"/>
              </a:rPr>
              <a:t>too costly to design / produce them that way</a:t>
            </a:r>
            <a:endParaRPr lang="en-US" b="1">
              <a:latin typeface="Tahoma" charset="0"/>
            </a:endParaRPr>
          </a:p>
          <a:p>
            <a:pPr marL="342900" indent="-342900">
              <a:lnSpc>
                <a:spcPct val="90000"/>
              </a:lnSpc>
              <a:spcBef>
                <a:spcPct val="20000"/>
              </a:spcBef>
              <a:buClr>
                <a:schemeClr val="accent2"/>
              </a:buClr>
              <a:buSzPct val="100000"/>
              <a:buFontTx/>
              <a:buChar char="•"/>
            </a:pPr>
            <a:r>
              <a:rPr lang="en-US">
                <a:latin typeface="Tahoma" charset="0"/>
              </a:rPr>
              <a:t>even if they were, we must </a:t>
            </a:r>
            <a:r>
              <a:rPr lang="en-US" b="1">
                <a:latin typeface="Tahoma" charset="0"/>
              </a:rPr>
              <a:t>adapt </a:t>
            </a:r>
            <a:r>
              <a:rPr lang="en-US">
                <a:latin typeface="Tahoma" charset="0"/>
              </a:rPr>
              <a:t>them to </a:t>
            </a:r>
            <a:r>
              <a:rPr lang="en-US" b="1">
                <a:latin typeface="Tahoma" charset="0"/>
              </a:rPr>
              <a:t>changes</a:t>
            </a:r>
            <a:r>
              <a:rPr lang="en-US">
                <a:latin typeface="Tahoma" charset="0"/>
              </a:rPr>
              <a:t> in their environment</a:t>
            </a:r>
          </a:p>
          <a:p>
            <a:pPr marL="342900" indent="-342900">
              <a:lnSpc>
                <a:spcPct val="90000"/>
              </a:lnSpc>
              <a:spcBef>
                <a:spcPct val="20000"/>
              </a:spcBef>
              <a:buClr>
                <a:schemeClr val="accent2"/>
              </a:buClr>
              <a:buSzPct val="100000"/>
              <a:buFontTx/>
              <a:buChar char="•"/>
            </a:pPr>
            <a:endParaRPr lang="en-US">
              <a:latin typeface="Tahoma" charset="0"/>
            </a:endParaRPr>
          </a:p>
          <a:p>
            <a:pPr marL="342900" indent="-342900">
              <a:lnSpc>
                <a:spcPct val="90000"/>
              </a:lnSpc>
              <a:spcBef>
                <a:spcPct val="20000"/>
              </a:spcBef>
              <a:buClr>
                <a:schemeClr val="accent2"/>
              </a:buClr>
              <a:buSzPct val="100000"/>
            </a:pPr>
            <a:r>
              <a:rPr lang="en-US">
                <a:solidFill>
                  <a:srgbClr val="0000FF"/>
                </a:solidFill>
                <a:latin typeface="Tahoma" charset="0"/>
              </a:rPr>
              <a:t>Software evolution is </a:t>
            </a:r>
            <a:r>
              <a:rPr lang="en-US" b="1">
                <a:solidFill>
                  <a:srgbClr val="0000FF"/>
                </a:solidFill>
                <a:latin typeface="Tahoma" charset="0"/>
              </a:rPr>
              <a:t>unavoidable</a:t>
            </a:r>
          </a:p>
          <a:p>
            <a:pPr marL="342900" indent="-342900">
              <a:lnSpc>
                <a:spcPct val="90000"/>
              </a:lnSpc>
              <a:spcBef>
                <a:spcPct val="20000"/>
              </a:spcBef>
              <a:buClr>
                <a:schemeClr val="accent2"/>
              </a:buClr>
              <a:buSzPct val="100000"/>
              <a:buFontTx/>
              <a:buChar char="•"/>
            </a:pPr>
            <a:r>
              <a:rPr lang="en-US">
                <a:latin typeface="Tahoma" charset="0"/>
              </a:rPr>
              <a:t>it is also difficult &amp; expensive &amp; continuous…</a:t>
            </a:r>
          </a:p>
          <a:p>
            <a:pPr marL="342900" indent="-342900">
              <a:lnSpc>
                <a:spcPct val="90000"/>
              </a:lnSpc>
              <a:spcBef>
                <a:spcPct val="20000"/>
              </a:spcBef>
              <a:buClr>
                <a:schemeClr val="accent2"/>
              </a:buClr>
              <a:buSzPct val="100000"/>
              <a:buFontTx/>
              <a:buChar char="•"/>
            </a:pPr>
            <a:r>
              <a:rPr lang="en-US">
                <a:latin typeface="Tahoma" charset="0"/>
              </a:rPr>
              <a:t>we must try to </a:t>
            </a:r>
            <a:r>
              <a:rPr lang="en-US" b="1">
                <a:latin typeface="Tahoma" charset="0"/>
              </a:rPr>
              <a:t>understand </a:t>
            </a:r>
            <a:r>
              <a:rPr lang="en-US">
                <a:latin typeface="Tahoma" charset="0"/>
              </a:rPr>
              <a:t>&amp; </a:t>
            </a:r>
            <a:r>
              <a:rPr lang="en-US" b="1">
                <a:latin typeface="Tahoma" charset="0"/>
              </a:rPr>
              <a:t>control </a:t>
            </a:r>
            <a:r>
              <a:rPr lang="en-US">
                <a:latin typeface="Tahoma" charset="0"/>
              </a:rPr>
              <a:t>SW evolution</a:t>
            </a:r>
            <a:endParaRPr lang="en-US" b="1">
              <a:latin typeface="Tahoma"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32770"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32771" name="Rectangle 4"/>
          <p:cNvSpPr>
            <a:spLocks noGrp="1" noChangeArrowheads="1"/>
          </p:cNvSpPr>
          <p:nvPr>
            <p:ph type="title"/>
          </p:nvPr>
        </p:nvSpPr>
        <p:spPr>
          <a:xfrm>
            <a:off x="228600" y="228600"/>
            <a:ext cx="8915400" cy="1143000"/>
          </a:xfrm>
          <a:noFill/>
        </p:spPr>
        <p:txBody>
          <a:bodyPr/>
          <a:lstStyle/>
          <a:p>
            <a:r>
              <a:rPr lang="en-US" sz="3200" dirty="0">
                <a:latin typeface="Arial Black" charset="0"/>
                <a:ea typeface="ＭＳ Ｐゴシック" charset="0"/>
                <a:cs typeface="ＭＳ Ｐゴシック" charset="0"/>
              </a:rPr>
              <a:t> Differences: Software Development </a:t>
            </a:r>
            <a:r>
              <a:rPr lang="en-US" sz="3200" i="1" dirty="0" err="1">
                <a:latin typeface="Arial Black" charset="0"/>
                <a:ea typeface="ＭＳ Ｐゴシック" charset="0"/>
                <a:cs typeface="ＭＳ Ｐゴシック" charset="0"/>
              </a:rPr>
              <a:t>vs</a:t>
            </a:r>
            <a:r>
              <a:rPr lang="en-US" sz="3200" dirty="0">
                <a:latin typeface="Arial Black" charset="0"/>
                <a:ea typeface="ＭＳ Ｐゴシック" charset="0"/>
                <a:cs typeface="ＭＳ Ｐゴシック" charset="0"/>
              </a:rPr>
              <a:t>  </a:t>
            </a:r>
            <a:br>
              <a:rPr lang="en-US" sz="3200" dirty="0">
                <a:latin typeface="Arial Black" charset="0"/>
                <a:ea typeface="ＭＳ Ｐゴシック" charset="0"/>
                <a:cs typeface="ＭＳ Ｐゴシック" charset="0"/>
              </a:rPr>
            </a:br>
            <a:r>
              <a:rPr lang="en-US" sz="3200" dirty="0">
                <a:latin typeface="Arial Black" charset="0"/>
                <a:ea typeface="ＭＳ Ｐゴシック" charset="0"/>
                <a:cs typeface="ＭＳ Ｐゴシック" charset="0"/>
              </a:rPr>
              <a:t>                      Software Maintenance</a:t>
            </a:r>
          </a:p>
        </p:txBody>
      </p:sp>
      <p:sp>
        <p:nvSpPr>
          <p:cNvPr id="32772" name="Rectangle 5"/>
          <p:cNvSpPr>
            <a:spLocks noGrp="1" noChangeArrowheads="1"/>
          </p:cNvSpPr>
          <p:nvPr>
            <p:ph type="body" idx="1"/>
          </p:nvPr>
        </p:nvSpPr>
        <p:spPr>
          <a:xfrm>
            <a:off x="457200" y="1844675"/>
            <a:ext cx="8382000" cy="4743450"/>
          </a:xfrm>
          <a:noFill/>
        </p:spPr>
        <p:txBody>
          <a:bodyPr/>
          <a:lstStyle/>
          <a:p>
            <a:pPr lvl="1">
              <a:lnSpc>
                <a:spcPct val="90000"/>
              </a:lnSpc>
              <a:buClr>
                <a:schemeClr val="tx1"/>
              </a:buClr>
              <a:buFontTx/>
              <a:buNone/>
            </a:pPr>
            <a:r>
              <a:rPr lang="en-US" sz="2400" dirty="0">
                <a:latin typeface="Tahoma" charset="0"/>
                <a:ea typeface="ＭＳ Ｐゴシック" charset="0"/>
              </a:rPr>
              <a:t>For </a:t>
            </a:r>
            <a:r>
              <a:rPr lang="en-US" sz="2400" dirty="0">
                <a:solidFill>
                  <a:srgbClr val="0000FF"/>
                </a:solidFill>
                <a:latin typeface="Tahoma" charset="0"/>
                <a:ea typeface="ＭＳ Ｐゴシック" charset="0"/>
              </a:rPr>
              <a:t>maintenance</a:t>
            </a:r>
            <a:r>
              <a:rPr lang="en-US" sz="2400" dirty="0">
                <a:latin typeface="Tahoma" charset="0"/>
                <a:ea typeface="ＭＳ Ｐゴシック" charset="0"/>
              </a:rPr>
              <a:t> we have: </a:t>
            </a:r>
          </a:p>
          <a:p>
            <a:pPr lvl="1">
              <a:lnSpc>
                <a:spcPct val="90000"/>
              </a:lnSpc>
              <a:buClr>
                <a:schemeClr val="tx1"/>
              </a:buClr>
              <a:buFontTx/>
              <a:buNone/>
            </a:pPr>
            <a:r>
              <a:rPr lang="en-US" b="1" dirty="0">
                <a:latin typeface="Tahoma" charset="0"/>
                <a:ea typeface="ＭＳ Ｐゴシック" charset="0"/>
              </a:rPr>
              <a:t>Constraints of an existing system</a:t>
            </a:r>
            <a:endParaRPr lang="en-US" dirty="0">
              <a:latin typeface="Tahoma" charset="0"/>
              <a:ea typeface="ＭＳ Ｐゴシック" charset="0"/>
            </a:endParaRPr>
          </a:p>
          <a:p>
            <a:pPr lvl="2">
              <a:lnSpc>
                <a:spcPct val="90000"/>
              </a:lnSpc>
              <a:buClr>
                <a:schemeClr val="tx1"/>
              </a:buClr>
              <a:buFontTx/>
              <a:buChar char="•"/>
            </a:pPr>
            <a:r>
              <a:rPr lang="en-US" dirty="0">
                <a:latin typeface="Tahoma" charset="0"/>
                <a:ea typeface="ＭＳ Ｐゴシック" charset="0"/>
              </a:rPr>
              <a:t>c</a:t>
            </a:r>
            <a:r>
              <a:rPr lang="en-US" dirty="0" smtClean="0">
                <a:latin typeface="Tahoma" charset="0"/>
                <a:ea typeface="ＭＳ Ｐゴシック" charset="0"/>
              </a:rPr>
              <a:t>hanges </a:t>
            </a:r>
            <a:r>
              <a:rPr lang="en-US" dirty="0">
                <a:latin typeface="Tahoma" charset="0"/>
                <a:ea typeface="ＭＳ Ｐゴシック" charset="0"/>
              </a:rPr>
              <a:t>must conform or be compatible with an </a:t>
            </a:r>
            <a:r>
              <a:rPr lang="en-US" b="1" dirty="0">
                <a:latin typeface="Tahoma" charset="0"/>
                <a:ea typeface="ＭＳ Ｐゴシック" charset="0"/>
              </a:rPr>
              <a:t>existing </a:t>
            </a:r>
            <a:r>
              <a:rPr lang="en-US" dirty="0">
                <a:latin typeface="Tahoma" charset="0"/>
                <a:ea typeface="ＭＳ Ｐゴシック" charset="0"/>
              </a:rPr>
              <a:t>architecture, design and code constraints</a:t>
            </a:r>
          </a:p>
          <a:p>
            <a:pPr lvl="1">
              <a:lnSpc>
                <a:spcPct val="90000"/>
              </a:lnSpc>
              <a:buClr>
                <a:schemeClr val="tx1"/>
              </a:buClr>
              <a:buFontTx/>
              <a:buNone/>
            </a:pPr>
            <a:r>
              <a:rPr lang="en-US" b="1" dirty="0">
                <a:latin typeface="Tahoma" charset="0"/>
                <a:ea typeface="ＭＳ Ｐゴシック" charset="0"/>
              </a:rPr>
              <a:t>Shorter time frames</a:t>
            </a:r>
          </a:p>
          <a:p>
            <a:pPr lvl="2">
              <a:lnSpc>
                <a:spcPct val="90000"/>
              </a:lnSpc>
              <a:buClr>
                <a:schemeClr val="tx1"/>
              </a:buClr>
              <a:buFontTx/>
              <a:buChar char="•"/>
            </a:pPr>
            <a:r>
              <a:rPr lang="en-US" dirty="0">
                <a:latin typeface="Tahoma" charset="0"/>
                <a:ea typeface="ＭＳ Ｐゴシック" charset="0"/>
              </a:rPr>
              <a:t>d</a:t>
            </a:r>
            <a:r>
              <a:rPr lang="en-US" dirty="0" smtClean="0">
                <a:latin typeface="Tahoma" charset="0"/>
                <a:ea typeface="ＭＳ Ｐゴシック" charset="0"/>
              </a:rPr>
              <a:t>evelopment </a:t>
            </a:r>
            <a:r>
              <a:rPr lang="en-US" dirty="0">
                <a:latin typeface="Tahoma" charset="0"/>
                <a:ea typeface="ＭＳ Ｐゴシック" charset="0"/>
              </a:rPr>
              <a:t>spans 1 or more years           </a:t>
            </a:r>
            <a:r>
              <a:rPr lang="en-US" dirty="0" smtClean="0">
                <a:latin typeface="Tahoma" charset="0"/>
                <a:ea typeface="ＭＳ Ｐゴシック" charset="0"/>
              </a:rPr>
              <a:t>maintenance </a:t>
            </a:r>
            <a:r>
              <a:rPr lang="en-US" i="1" dirty="0">
                <a:latin typeface="Tahoma" charset="0"/>
                <a:ea typeface="ＭＳ Ｐゴシック" charset="0"/>
              </a:rPr>
              <a:t>tasks</a:t>
            </a:r>
            <a:r>
              <a:rPr lang="en-US" dirty="0">
                <a:latin typeface="Tahoma" charset="0"/>
                <a:ea typeface="ＭＳ Ｐゴシック" charset="0"/>
              </a:rPr>
              <a:t> spans hours or up to 6 months</a:t>
            </a:r>
          </a:p>
          <a:p>
            <a:pPr lvl="1">
              <a:lnSpc>
                <a:spcPct val="90000"/>
              </a:lnSpc>
              <a:buClr>
                <a:schemeClr val="tx1"/>
              </a:buClr>
              <a:buFontTx/>
              <a:buNone/>
            </a:pPr>
            <a:r>
              <a:rPr lang="en-US" b="1" dirty="0">
                <a:latin typeface="Tahoma" charset="0"/>
                <a:ea typeface="ＭＳ Ｐゴシック" charset="0"/>
              </a:rPr>
              <a:t>Available test data</a:t>
            </a:r>
          </a:p>
          <a:p>
            <a:pPr lvl="2">
              <a:lnSpc>
                <a:spcPct val="90000"/>
              </a:lnSpc>
              <a:buClr>
                <a:schemeClr val="tx1"/>
              </a:buClr>
              <a:buFontTx/>
              <a:buChar char="•"/>
            </a:pPr>
            <a:r>
              <a:rPr lang="en-US" dirty="0">
                <a:latin typeface="Tahoma" charset="0"/>
                <a:ea typeface="ＭＳ Ｐゴシック" charset="0"/>
              </a:rPr>
              <a:t>d</a:t>
            </a:r>
            <a:r>
              <a:rPr lang="en-US" dirty="0" smtClean="0">
                <a:latin typeface="Tahoma" charset="0"/>
                <a:ea typeface="ＭＳ Ｐゴシック" charset="0"/>
              </a:rPr>
              <a:t>evelopment </a:t>
            </a:r>
            <a:r>
              <a:rPr lang="en-US" dirty="0">
                <a:latin typeface="Tahoma" charset="0"/>
                <a:ea typeface="ＭＳ Ｐゴシック" charset="0"/>
              </a:rPr>
              <a:t>creates all test data from scratch            </a:t>
            </a:r>
            <a:r>
              <a:rPr lang="en-US" dirty="0" smtClean="0">
                <a:latin typeface="Tahoma" charset="0"/>
                <a:ea typeface="ＭＳ Ｐゴシック" charset="0"/>
              </a:rPr>
              <a:t>maintenance </a:t>
            </a:r>
            <a:r>
              <a:rPr lang="en-US" dirty="0">
                <a:latin typeface="Tahoma" charset="0"/>
                <a:ea typeface="ＭＳ Ｐゴシック" charset="0"/>
              </a:rPr>
              <a:t>uses existing test data with regression testing creating new data for the changes</a:t>
            </a:r>
          </a:p>
        </p:txBody>
      </p:sp>
    </p:spTree>
  </p:cSld>
  <p:clrMapOvr>
    <a:masterClrMapping/>
  </p:clrMapOvr>
  <p:transition xmlns:p14="http://schemas.microsoft.com/office/powerpoint/2010/mai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ChangeArrowheads="1"/>
          </p:cNvSpPr>
          <p:nvPr>
            <p:ph type="title"/>
          </p:nvPr>
        </p:nvSpPr>
        <p:spPr>
          <a:xfrm>
            <a:off x="406400" y="-171450"/>
            <a:ext cx="7772400" cy="1143000"/>
          </a:xfrm>
        </p:spPr>
        <p:txBody>
          <a:bodyPr/>
          <a:lstStyle/>
          <a:p>
            <a:r>
              <a:rPr lang="en-US" dirty="0" smtClean="0">
                <a:latin typeface="Arial Black" charset="0"/>
                <a:ea typeface="ＭＳ Ｐゴシック" charset="0"/>
                <a:cs typeface="ＭＳ Ｐゴシック" charset="0"/>
              </a:rPr>
              <a:t>Maintain… or not?</a:t>
            </a:r>
            <a:endParaRPr lang="en-AU" dirty="0">
              <a:latin typeface="Arial Black" charset="0"/>
              <a:ea typeface="ＭＳ Ｐゴシック" charset="0"/>
              <a:cs typeface="ＭＳ Ｐゴシック" charset="0"/>
            </a:endParaRPr>
          </a:p>
        </p:txBody>
      </p:sp>
      <p:sp>
        <p:nvSpPr>
          <p:cNvPr id="34818" name="Rectangle 3"/>
          <p:cNvSpPr>
            <a:spLocks noGrp="1" noChangeArrowheads="1"/>
          </p:cNvSpPr>
          <p:nvPr>
            <p:ph type="body" idx="1"/>
          </p:nvPr>
        </p:nvSpPr>
        <p:spPr>
          <a:xfrm>
            <a:off x="107950" y="1412875"/>
            <a:ext cx="9036050" cy="4819650"/>
          </a:xfrm>
        </p:spPr>
        <p:txBody>
          <a:bodyPr/>
          <a:lstStyle/>
          <a:p>
            <a:pPr>
              <a:lnSpc>
                <a:spcPct val="90000"/>
              </a:lnSpc>
              <a:buFontTx/>
              <a:buChar char="•"/>
            </a:pPr>
            <a:r>
              <a:rPr lang="en-US" sz="2400">
                <a:latin typeface="Tahoma" charset="0"/>
                <a:ea typeface="ＭＳ Ｐゴシック" charset="0"/>
                <a:cs typeface="ＭＳ Ｐゴシック" charset="0"/>
              </a:rPr>
              <a:t>Find if a business still needs a system: we must compare the </a:t>
            </a:r>
            <a:r>
              <a:rPr lang="en-US" sz="2400" b="1">
                <a:latin typeface="Tahoma" charset="0"/>
                <a:ea typeface="ＭＳ Ｐゴシック" charset="0"/>
                <a:cs typeface="ＭＳ Ｐゴシック" charset="0"/>
              </a:rPr>
              <a:t>system quality</a:t>
            </a:r>
            <a:r>
              <a:rPr lang="en-US" sz="2400" i="1">
                <a:latin typeface="Tahoma" charset="0"/>
                <a:ea typeface="ＭＳ Ｐゴシック" charset="0"/>
                <a:cs typeface="ＭＳ Ｐゴシック" charset="0"/>
              </a:rPr>
              <a:t> </a:t>
            </a:r>
            <a:r>
              <a:rPr lang="en-US" sz="2400">
                <a:latin typeface="Tahoma" charset="0"/>
                <a:ea typeface="ＭＳ Ｐゴシック" charset="0"/>
                <a:cs typeface="ＭＳ Ｐゴシック" charset="0"/>
              </a:rPr>
              <a:t>vs </a:t>
            </a:r>
            <a:r>
              <a:rPr lang="en-US" sz="2400" b="1">
                <a:latin typeface="Tahoma" charset="0"/>
                <a:ea typeface="ＭＳ Ｐゴシック" charset="0"/>
                <a:cs typeface="ＭＳ Ｐゴシック" charset="0"/>
              </a:rPr>
              <a:t>business value</a:t>
            </a:r>
            <a:br>
              <a:rPr lang="en-US" sz="2400" b="1">
                <a:latin typeface="Tahoma" charset="0"/>
                <a:ea typeface="ＭＳ Ｐゴシック" charset="0"/>
                <a:cs typeface="ＭＳ Ｐゴシック" charset="0"/>
              </a:rPr>
            </a:br>
            <a:endParaRPr lang="en-US" sz="2400" b="1">
              <a:latin typeface="Tahoma" charset="0"/>
              <a:ea typeface="ＭＳ Ｐゴシック" charset="0"/>
              <a:cs typeface="ＭＳ Ｐゴシック" charset="0"/>
            </a:endParaRPr>
          </a:p>
          <a:p>
            <a:pPr>
              <a:lnSpc>
                <a:spcPct val="90000"/>
              </a:lnSpc>
              <a:buFontTx/>
              <a:buChar char="•"/>
            </a:pPr>
            <a:r>
              <a:rPr lang="en-AU" sz="2400" b="1">
                <a:latin typeface="Tahoma" charset="0"/>
                <a:ea typeface="ＭＳ Ｐゴシック" charset="0"/>
                <a:cs typeface="ＭＳ Ｐゴシック" charset="0"/>
              </a:rPr>
              <a:t>Business value:</a:t>
            </a:r>
            <a:r>
              <a:rPr lang="en-AU" sz="2400">
                <a:latin typeface="Tahoma" charset="0"/>
                <a:ea typeface="ＭＳ Ｐゴシック" charset="0"/>
                <a:cs typeface="ＭＳ Ｐゴシック" charset="0"/>
              </a:rPr>
              <a:t> cannot teach you here how to measure that</a:t>
            </a:r>
          </a:p>
          <a:p>
            <a:pPr>
              <a:lnSpc>
                <a:spcPct val="90000"/>
              </a:lnSpc>
              <a:buFontTx/>
              <a:buChar char="•"/>
            </a:pPr>
            <a:r>
              <a:rPr lang="en-AU" sz="2400" b="1">
                <a:latin typeface="Tahoma" charset="0"/>
                <a:ea typeface="ＭＳ Ｐゴシック" charset="0"/>
                <a:cs typeface="ＭＳ Ｐゴシック" charset="0"/>
              </a:rPr>
              <a:t>Software quality: </a:t>
            </a:r>
            <a:r>
              <a:rPr lang="en-AU" sz="2400">
                <a:latin typeface="Tahoma" charset="0"/>
                <a:ea typeface="ＭＳ Ｐゴシック" charset="0"/>
                <a:cs typeface="ＭＳ Ｐゴシック" charset="0"/>
              </a:rPr>
              <a:t>measured by SW metrics (we’ll see how)</a:t>
            </a:r>
          </a:p>
          <a:p>
            <a:pPr lvl="1">
              <a:lnSpc>
                <a:spcPct val="90000"/>
              </a:lnSpc>
              <a:buClr>
                <a:schemeClr val="tx1"/>
              </a:buClr>
              <a:buFontTx/>
              <a:buChar char="•"/>
            </a:pPr>
            <a:r>
              <a:rPr lang="en-AU" sz="2400">
                <a:solidFill>
                  <a:srgbClr val="FF3300"/>
                </a:solidFill>
                <a:latin typeface="Tahoma" charset="0"/>
                <a:ea typeface="ＭＳ Ｐゴシック" charset="0"/>
              </a:rPr>
              <a:t>Low</a:t>
            </a:r>
            <a:r>
              <a:rPr lang="en-AU" sz="2400">
                <a:latin typeface="Tahoma" charset="0"/>
                <a:ea typeface="ＭＳ Ｐゴシック" charset="0"/>
              </a:rPr>
              <a:t> quality, </a:t>
            </a:r>
            <a:r>
              <a:rPr lang="en-AU" sz="2400">
                <a:solidFill>
                  <a:srgbClr val="FF3300"/>
                </a:solidFill>
                <a:latin typeface="Tahoma" charset="0"/>
                <a:ea typeface="ＭＳ Ｐゴシック" charset="0"/>
              </a:rPr>
              <a:t>low </a:t>
            </a:r>
            <a:r>
              <a:rPr lang="en-AU" sz="2400">
                <a:latin typeface="Tahoma" charset="0"/>
                <a:ea typeface="ＭＳ Ｐゴシック" charset="0"/>
              </a:rPr>
              <a:t>business value </a:t>
            </a:r>
          </a:p>
          <a:p>
            <a:pPr lvl="2">
              <a:lnSpc>
                <a:spcPct val="90000"/>
              </a:lnSpc>
              <a:buClr>
                <a:schemeClr val="tx1"/>
              </a:buClr>
              <a:buFontTx/>
              <a:buNone/>
            </a:pPr>
            <a:r>
              <a:rPr lang="en-AU" sz="2000">
                <a:latin typeface="Tahoma" charset="0"/>
                <a:ea typeface="ＭＳ Ｐゴシック" charset="0"/>
              </a:rPr>
              <a:t>– scrap system</a:t>
            </a:r>
          </a:p>
          <a:p>
            <a:pPr lvl="1">
              <a:lnSpc>
                <a:spcPct val="90000"/>
              </a:lnSpc>
              <a:buClr>
                <a:schemeClr val="tx1"/>
              </a:buClr>
              <a:buFontTx/>
              <a:buChar char="•"/>
            </a:pPr>
            <a:r>
              <a:rPr lang="en-AU" sz="2400">
                <a:solidFill>
                  <a:srgbClr val="FF3300"/>
                </a:solidFill>
                <a:latin typeface="Tahoma" charset="0"/>
                <a:ea typeface="ＭＳ Ｐゴシック" charset="0"/>
              </a:rPr>
              <a:t>Low</a:t>
            </a:r>
            <a:r>
              <a:rPr lang="en-AU" sz="2400">
                <a:latin typeface="Tahoma" charset="0"/>
                <a:ea typeface="ＭＳ Ｐゴシック" charset="0"/>
              </a:rPr>
              <a:t> quality, </a:t>
            </a:r>
            <a:r>
              <a:rPr lang="en-AU" sz="2400">
                <a:solidFill>
                  <a:srgbClr val="33CC33"/>
                </a:solidFill>
                <a:latin typeface="Tahoma" charset="0"/>
                <a:ea typeface="ＭＳ Ｐゴシック" charset="0"/>
              </a:rPr>
              <a:t>high</a:t>
            </a:r>
            <a:r>
              <a:rPr lang="en-AU" sz="2400">
                <a:latin typeface="Tahoma" charset="0"/>
                <a:ea typeface="ＭＳ Ｐゴシック" charset="0"/>
              </a:rPr>
              <a:t> business value </a:t>
            </a:r>
          </a:p>
          <a:p>
            <a:pPr lvl="2">
              <a:lnSpc>
                <a:spcPct val="90000"/>
              </a:lnSpc>
              <a:buClr>
                <a:schemeClr val="tx1"/>
              </a:buClr>
              <a:buFontTx/>
              <a:buNone/>
            </a:pPr>
            <a:r>
              <a:rPr lang="en-AU" sz="2000">
                <a:latin typeface="Tahoma" charset="0"/>
                <a:ea typeface="ＭＳ Ｐゴシック" charset="0"/>
              </a:rPr>
              <a:t>– re-engineer or replace</a:t>
            </a:r>
          </a:p>
          <a:p>
            <a:pPr lvl="1">
              <a:lnSpc>
                <a:spcPct val="90000"/>
              </a:lnSpc>
              <a:buClr>
                <a:schemeClr val="tx1"/>
              </a:buClr>
              <a:buFontTx/>
              <a:buChar char="•"/>
            </a:pPr>
            <a:r>
              <a:rPr lang="en-AU" sz="2400">
                <a:solidFill>
                  <a:srgbClr val="33CC33"/>
                </a:solidFill>
                <a:latin typeface="Tahoma" charset="0"/>
                <a:ea typeface="ＭＳ Ｐゴシック" charset="0"/>
              </a:rPr>
              <a:t>High</a:t>
            </a:r>
            <a:r>
              <a:rPr lang="en-AU" sz="2400">
                <a:latin typeface="Tahoma" charset="0"/>
                <a:ea typeface="ＭＳ Ｐゴシック" charset="0"/>
              </a:rPr>
              <a:t> quality, </a:t>
            </a:r>
            <a:r>
              <a:rPr lang="en-AU" sz="2400">
                <a:solidFill>
                  <a:srgbClr val="FF3300"/>
                </a:solidFill>
                <a:latin typeface="Tahoma" charset="0"/>
                <a:ea typeface="ＭＳ Ｐゴシック" charset="0"/>
              </a:rPr>
              <a:t>low </a:t>
            </a:r>
            <a:r>
              <a:rPr lang="en-AU" sz="2400">
                <a:latin typeface="Tahoma" charset="0"/>
                <a:ea typeface="ＭＳ Ｐゴシック" charset="0"/>
              </a:rPr>
              <a:t>business value </a:t>
            </a:r>
          </a:p>
          <a:p>
            <a:pPr lvl="2">
              <a:lnSpc>
                <a:spcPct val="90000"/>
              </a:lnSpc>
              <a:buClr>
                <a:schemeClr val="tx1"/>
              </a:buClr>
              <a:buFontTx/>
              <a:buNone/>
            </a:pPr>
            <a:r>
              <a:rPr lang="en-AU" sz="2000">
                <a:latin typeface="Tahoma" charset="0"/>
                <a:ea typeface="ＭＳ Ｐゴシック" charset="0"/>
              </a:rPr>
              <a:t>– </a:t>
            </a:r>
            <a:r>
              <a:rPr lang="en-AU" sz="2000" b="1">
                <a:latin typeface="Tahoma" charset="0"/>
                <a:ea typeface="ＭＳ Ｐゴシック" charset="0"/>
              </a:rPr>
              <a:t>maintain</a:t>
            </a:r>
            <a:r>
              <a:rPr lang="en-AU" sz="2000">
                <a:latin typeface="Tahoma" charset="0"/>
                <a:ea typeface="ＭＳ Ｐゴシック" charset="0"/>
              </a:rPr>
              <a:t> unless/until too expensive, then scrap</a:t>
            </a:r>
          </a:p>
          <a:p>
            <a:pPr lvl="1">
              <a:lnSpc>
                <a:spcPct val="90000"/>
              </a:lnSpc>
              <a:buClr>
                <a:schemeClr val="tx1"/>
              </a:buClr>
              <a:buFontTx/>
              <a:buChar char="•"/>
            </a:pPr>
            <a:r>
              <a:rPr lang="en-AU" sz="2400">
                <a:solidFill>
                  <a:srgbClr val="33CC33"/>
                </a:solidFill>
                <a:latin typeface="Tahoma" charset="0"/>
                <a:ea typeface="ＭＳ Ｐゴシック" charset="0"/>
              </a:rPr>
              <a:t>High</a:t>
            </a:r>
            <a:r>
              <a:rPr lang="en-AU" sz="2400">
                <a:latin typeface="Tahoma" charset="0"/>
                <a:ea typeface="ＭＳ Ｐゴシック" charset="0"/>
              </a:rPr>
              <a:t> quality, </a:t>
            </a:r>
            <a:r>
              <a:rPr lang="en-AU" sz="2400">
                <a:solidFill>
                  <a:srgbClr val="33CC33"/>
                </a:solidFill>
                <a:latin typeface="Tahoma" charset="0"/>
                <a:ea typeface="ＭＳ Ｐゴシック" charset="0"/>
              </a:rPr>
              <a:t>high</a:t>
            </a:r>
            <a:r>
              <a:rPr lang="en-AU" sz="2400">
                <a:latin typeface="Tahoma" charset="0"/>
                <a:ea typeface="ＭＳ Ｐゴシック" charset="0"/>
              </a:rPr>
              <a:t> business value </a:t>
            </a:r>
          </a:p>
          <a:p>
            <a:pPr lvl="2">
              <a:lnSpc>
                <a:spcPct val="90000"/>
              </a:lnSpc>
              <a:buClr>
                <a:schemeClr val="tx1"/>
              </a:buClr>
              <a:buFontTx/>
              <a:buNone/>
            </a:pPr>
            <a:r>
              <a:rPr lang="en-AU" sz="2000">
                <a:latin typeface="Tahoma" charset="0"/>
                <a:ea typeface="ＭＳ Ｐゴシック" charset="0"/>
              </a:rPr>
              <a:t>– </a:t>
            </a:r>
            <a:r>
              <a:rPr lang="en-AU" sz="2000" b="1">
                <a:latin typeface="Tahoma" charset="0"/>
                <a:ea typeface="ＭＳ Ｐゴシック" charset="0"/>
              </a:rPr>
              <a:t>maintain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3"/>
          <p:cNvSpPr>
            <a:spLocks noGrp="1" noChangeArrowheads="1"/>
          </p:cNvSpPr>
          <p:nvPr>
            <p:ph type="body" idx="1"/>
          </p:nvPr>
        </p:nvSpPr>
        <p:spPr/>
        <p:txBody>
          <a:bodyPr/>
          <a:lstStyle/>
          <a:p>
            <a:pPr lvl="1">
              <a:lnSpc>
                <a:spcPct val="90000"/>
              </a:lnSpc>
              <a:buSzTx/>
              <a:buFontTx/>
              <a:buChar char="•"/>
            </a:pPr>
            <a:r>
              <a:rPr lang="en-US" b="1" dirty="0">
                <a:solidFill>
                  <a:srgbClr val="3366FF"/>
                </a:solidFill>
                <a:latin typeface="Tahoma" charset="0"/>
                <a:ea typeface="ＭＳ Ｐゴシック" charset="0"/>
              </a:rPr>
              <a:t>Scrap</a:t>
            </a:r>
            <a:r>
              <a:rPr lang="en-US" b="1" dirty="0">
                <a:latin typeface="Tahoma" charset="0"/>
                <a:ea typeface="ＭＳ Ｐゴシック" charset="0"/>
              </a:rPr>
              <a:t> the system completely</a:t>
            </a:r>
          </a:p>
          <a:p>
            <a:pPr lvl="2">
              <a:lnSpc>
                <a:spcPct val="90000"/>
              </a:lnSpc>
              <a:buClr>
                <a:schemeClr val="tx1"/>
              </a:buClr>
              <a:buSzPct val="65000"/>
              <a:buFont typeface="Monotype Sorts" charset="0"/>
              <a:buChar char="u"/>
            </a:pPr>
            <a:r>
              <a:rPr lang="en-US" dirty="0">
                <a:latin typeface="Tahoma" charset="0"/>
                <a:ea typeface="ＭＳ Ｐゴシック" charset="0"/>
              </a:rPr>
              <a:t>d</a:t>
            </a:r>
            <a:r>
              <a:rPr lang="en-US" dirty="0" smtClean="0">
                <a:latin typeface="Tahoma" charset="0"/>
                <a:ea typeface="ＭＳ Ｐゴシック" charset="0"/>
              </a:rPr>
              <a:t>o this when the </a:t>
            </a:r>
            <a:r>
              <a:rPr lang="en-US" dirty="0">
                <a:latin typeface="Tahoma" charset="0"/>
                <a:ea typeface="ＭＳ Ｐゴシック" charset="0"/>
              </a:rPr>
              <a:t>system is not making an effective contribution to business </a:t>
            </a:r>
            <a:r>
              <a:rPr lang="en-US" dirty="0" smtClean="0">
                <a:latin typeface="Tahoma" charset="0"/>
                <a:ea typeface="ＭＳ Ｐゴシック" charset="0"/>
              </a:rPr>
              <a:t>processes, e.g.</a:t>
            </a:r>
            <a:endParaRPr lang="en-US" dirty="0">
              <a:latin typeface="Tahoma" charset="0"/>
              <a:ea typeface="ＭＳ Ｐゴシック" charset="0"/>
            </a:endParaRPr>
          </a:p>
          <a:p>
            <a:pPr lvl="2">
              <a:lnSpc>
                <a:spcPct val="90000"/>
              </a:lnSpc>
              <a:buClr>
                <a:schemeClr val="tx1"/>
              </a:buClr>
              <a:buSzPct val="65000"/>
              <a:buFont typeface="Monotype Sorts" charset="0"/>
              <a:buChar char="u"/>
            </a:pPr>
            <a:r>
              <a:rPr lang="en-US" dirty="0">
                <a:latin typeface="Tahoma" charset="0"/>
                <a:ea typeface="ＭＳ Ｐゴシック" charset="0"/>
              </a:rPr>
              <a:t>w</a:t>
            </a:r>
            <a:r>
              <a:rPr lang="en-US" dirty="0" smtClean="0">
                <a:latin typeface="Tahoma" charset="0"/>
                <a:ea typeface="ＭＳ Ｐゴシック" charset="0"/>
              </a:rPr>
              <a:t>hen </a:t>
            </a:r>
            <a:r>
              <a:rPr lang="en-US" dirty="0">
                <a:latin typeface="Tahoma" charset="0"/>
                <a:ea typeface="ＭＳ Ｐゴシック" charset="0"/>
              </a:rPr>
              <a:t>the system does not bring in (sufficient) money, </a:t>
            </a:r>
            <a:r>
              <a:rPr lang="en-US" dirty="0" smtClean="0">
                <a:latin typeface="Tahoma" charset="0"/>
                <a:ea typeface="ＭＳ Ｐゴシック" charset="0"/>
              </a:rPr>
              <a:t>scrap (discard) it </a:t>
            </a:r>
            <a:r>
              <a:rPr lang="en-US" dirty="0">
                <a:latin typeface="Tahoma" charset="0"/>
                <a:ea typeface="ＭＳ Ｐゴシック" charset="0"/>
              </a:rPr>
              <a:t>completely</a:t>
            </a:r>
          </a:p>
          <a:p>
            <a:pPr lvl="3">
              <a:lnSpc>
                <a:spcPct val="90000"/>
              </a:lnSpc>
              <a:buClr>
                <a:schemeClr val="tx1"/>
              </a:buClr>
              <a:buSzPct val="65000"/>
              <a:buFont typeface="Monotype Sorts" charset="0"/>
              <a:buChar char="u"/>
            </a:pPr>
            <a:endParaRPr lang="en-US" dirty="0">
              <a:latin typeface="Tahoma" charset="0"/>
              <a:ea typeface="ＭＳ Ｐゴシック" charset="0"/>
            </a:endParaRPr>
          </a:p>
          <a:p>
            <a:pPr lvl="1">
              <a:lnSpc>
                <a:spcPct val="90000"/>
              </a:lnSpc>
              <a:buSzTx/>
              <a:buFontTx/>
              <a:buChar char="•"/>
            </a:pPr>
            <a:r>
              <a:rPr lang="en-US" b="1" dirty="0">
                <a:latin typeface="Tahoma" charset="0"/>
                <a:ea typeface="ＭＳ Ｐゴシック" charset="0"/>
              </a:rPr>
              <a:t>Leave </a:t>
            </a:r>
            <a:r>
              <a:rPr lang="en-US" b="1" dirty="0" smtClean="0">
                <a:latin typeface="Tahoma" charset="0"/>
                <a:ea typeface="ＭＳ Ｐゴシック" charset="0"/>
              </a:rPr>
              <a:t>system </a:t>
            </a:r>
            <a:r>
              <a:rPr lang="en-US" b="1" dirty="0">
                <a:latin typeface="Tahoma" charset="0"/>
                <a:ea typeface="ＭＳ Ｐゴシック" charset="0"/>
              </a:rPr>
              <a:t>unchanged and continue with </a:t>
            </a:r>
            <a:r>
              <a:rPr lang="en-US" b="1" dirty="0">
                <a:solidFill>
                  <a:srgbClr val="3366FF"/>
                </a:solidFill>
                <a:latin typeface="Tahoma" charset="0"/>
                <a:ea typeface="ＭＳ Ｐゴシック" charset="0"/>
              </a:rPr>
              <a:t>regular</a:t>
            </a:r>
            <a:r>
              <a:rPr lang="en-US" b="1" dirty="0">
                <a:latin typeface="Tahoma" charset="0"/>
                <a:ea typeface="ＭＳ Ｐゴシック" charset="0"/>
              </a:rPr>
              <a:t> maintenance</a:t>
            </a:r>
          </a:p>
          <a:p>
            <a:pPr lvl="2">
              <a:lnSpc>
                <a:spcPct val="90000"/>
              </a:lnSpc>
              <a:buClr>
                <a:schemeClr val="tx1"/>
              </a:buClr>
              <a:buSzPct val="65000"/>
              <a:buFont typeface="Monotype Sorts" charset="0"/>
              <a:buChar char="u"/>
            </a:pPr>
            <a:r>
              <a:rPr lang="en-US" dirty="0">
                <a:latin typeface="Tahoma" charset="0"/>
                <a:ea typeface="ＭＳ Ｐゴシック" charset="0"/>
              </a:rPr>
              <a:t>d</a:t>
            </a:r>
            <a:r>
              <a:rPr lang="en-US" dirty="0" smtClean="0">
                <a:latin typeface="Tahoma" charset="0"/>
                <a:ea typeface="ＭＳ Ｐゴシック" charset="0"/>
              </a:rPr>
              <a:t>o this when </a:t>
            </a:r>
            <a:r>
              <a:rPr lang="en-US" dirty="0">
                <a:latin typeface="Tahoma" charset="0"/>
                <a:ea typeface="ＭＳ Ｐゴシック" charset="0"/>
              </a:rPr>
              <a:t>the system is still required, is relatively </a:t>
            </a:r>
            <a:r>
              <a:rPr lang="en-US" dirty="0" smtClean="0">
                <a:latin typeface="Tahoma" charset="0"/>
                <a:ea typeface="ＭＳ Ｐゴシック" charset="0"/>
              </a:rPr>
              <a:t>stable, </a:t>
            </a:r>
            <a:r>
              <a:rPr lang="en-US" dirty="0">
                <a:latin typeface="Tahoma" charset="0"/>
                <a:ea typeface="ＭＳ Ｐゴシック" charset="0"/>
              </a:rPr>
              <a:t>and has few change requests</a:t>
            </a:r>
          </a:p>
          <a:p>
            <a:pPr>
              <a:lnSpc>
                <a:spcPct val="90000"/>
              </a:lnSpc>
              <a:buFont typeface="Monotype Sorts" charset="0"/>
              <a:buNone/>
            </a:pPr>
            <a:endParaRPr lang="en-AU" dirty="0">
              <a:latin typeface="Tahoma" charset="0"/>
              <a:ea typeface="ＭＳ Ｐゴシック" charset="0"/>
              <a:cs typeface="ＭＳ Ｐゴシック" charset="0"/>
            </a:endParaRPr>
          </a:p>
        </p:txBody>
      </p:sp>
      <p:sp>
        <p:nvSpPr>
          <p:cNvPr id="6" name="Rectangle 2"/>
          <p:cNvSpPr>
            <a:spLocks noGrp="1" noChangeArrowheads="1"/>
          </p:cNvSpPr>
          <p:nvPr>
            <p:ph type="title"/>
          </p:nvPr>
        </p:nvSpPr>
        <p:spPr>
          <a:xfrm>
            <a:off x="406400" y="332656"/>
            <a:ext cx="8629650" cy="750888"/>
          </a:xfrm>
        </p:spPr>
        <p:txBody>
          <a:bodyPr/>
          <a:lstStyle/>
          <a:p>
            <a:r>
              <a:rPr lang="en-US" sz="3200" dirty="0">
                <a:latin typeface="Arial Black" charset="0"/>
                <a:ea typeface="ＭＳ Ｐゴシック" charset="0"/>
                <a:cs typeface="ＭＳ Ｐゴシック" charset="0"/>
              </a:rPr>
              <a:t>When and how to maintain</a:t>
            </a:r>
            <a:r>
              <a:rPr lang="en-US" sz="3200" dirty="0" smtClean="0">
                <a:latin typeface="Arial Black" charset="0"/>
                <a:ea typeface="ＭＳ Ｐゴシック" charset="0"/>
                <a:cs typeface="ＭＳ Ｐゴシック" charset="0"/>
              </a:rPr>
              <a:t>? (cont’d)</a:t>
            </a:r>
            <a:endParaRPr lang="en-AU" sz="3200" dirty="0">
              <a:latin typeface="Arial Black" charset="0"/>
              <a:ea typeface="ＭＳ Ｐゴシック" charset="0"/>
              <a:cs typeface="ＭＳ Ｐゴシック" charset="0"/>
            </a:endParaRPr>
          </a:p>
        </p:txBody>
      </p:sp>
    </p:spTree>
    <p:extLst>
      <p:ext uri="{BB962C8B-B14F-4D97-AF65-F5344CB8AC3E}">
        <p14:creationId xmlns:p14="http://schemas.microsoft.com/office/powerpoint/2010/main" val="7273505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37890"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37892" name="Rectangle 5"/>
          <p:cNvSpPr>
            <a:spLocks noGrp="1" noChangeArrowheads="1"/>
          </p:cNvSpPr>
          <p:nvPr>
            <p:ph type="body" idx="1"/>
          </p:nvPr>
        </p:nvSpPr>
        <p:spPr>
          <a:xfrm>
            <a:off x="457200" y="1885950"/>
            <a:ext cx="8686800" cy="4783138"/>
          </a:xfrm>
          <a:noFill/>
        </p:spPr>
        <p:txBody>
          <a:bodyPr/>
          <a:lstStyle/>
          <a:p>
            <a:pPr lvl="1">
              <a:lnSpc>
                <a:spcPct val="90000"/>
              </a:lnSpc>
              <a:buFontTx/>
              <a:buChar char="•"/>
            </a:pPr>
            <a:r>
              <a:rPr lang="en-US" b="1" dirty="0">
                <a:latin typeface="Tahoma" charset="0"/>
                <a:ea typeface="ＭＳ Ｐゴシック" charset="0"/>
              </a:rPr>
              <a:t>Complete </a:t>
            </a:r>
            <a:r>
              <a:rPr lang="en-US" b="1" dirty="0">
                <a:solidFill>
                  <a:srgbClr val="3366FF"/>
                </a:solidFill>
                <a:latin typeface="Tahoma" charset="0"/>
                <a:ea typeface="ＭＳ Ｐゴシック" charset="0"/>
              </a:rPr>
              <a:t>redesign and rewrite</a:t>
            </a:r>
          </a:p>
          <a:p>
            <a:pPr lvl="2">
              <a:lnSpc>
                <a:spcPct val="90000"/>
              </a:lnSpc>
              <a:buClr>
                <a:schemeClr val="tx1"/>
              </a:buClr>
              <a:buSzTx/>
              <a:buFontTx/>
              <a:buChar char="•"/>
            </a:pPr>
            <a:r>
              <a:rPr lang="en-US" b="1" dirty="0">
                <a:latin typeface="Tahoma" charset="0"/>
                <a:ea typeface="ＭＳ Ｐゴシック" charset="0"/>
              </a:rPr>
              <a:t>Use when:</a:t>
            </a:r>
          </a:p>
          <a:p>
            <a:pPr lvl="3">
              <a:lnSpc>
                <a:spcPct val="90000"/>
              </a:lnSpc>
              <a:buClr>
                <a:schemeClr val="tx1"/>
              </a:buClr>
              <a:buSzTx/>
            </a:pPr>
            <a:r>
              <a:rPr lang="en-US" dirty="0">
                <a:latin typeface="Tahoma" charset="0"/>
                <a:ea typeface="ＭＳ Ｐゴシック" charset="0"/>
              </a:rPr>
              <a:t>must fully change more than 20% of the program</a:t>
            </a:r>
            <a:br>
              <a:rPr lang="en-US" dirty="0">
                <a:latin typeface="Tahoma" charset="0"/>
                <a:ea typeface="ＭＳ Ｐゴシック" charset="0"/>
              </a:rPr>
            </a:br>
            <a:r>
              <a:rPr lang="en-US" dirty="0">
                <a:latin typeface="Tahoma" charset="0"/>
                <a:ea typeface="ＭＳ Ｐゴシック" charset="0"/>
              </a:rPr>
              <a:t>(why? Remember then 20/80 </a:t>
            </a:r>
            <a:r>
              <a:rPr lang="ja-JP" altLang="en-US" dirty="0">
                <a:latin typeface="Tahoma" charset="0"/>
                <a:ea typeface="ＭＳ Ｐゴシック" charset="0"/>
              </a:rPr>
              <a:t>“</a:t>
            </a:r>
            <a:r>
              <a:rPr lang="en-US" altLang="ja-JP" dirty="0">
                <a:latin typeface="Tahoma" charset="0"/>
                <a:ea typeface="ＭＳ Ｐゴシック" charset="0"/>
              </a:rPr>
              <a:t>law of diminishing returns</a:t>
            </a:r>
            <a:r>
              <a:rPr lang="ja-JP" altLang="en-US" dirty="0">
                <a:latin typeface="Tahoma" charset="0"/>
                <a:ea typeface="ＭＳ Ｐゴシック" charset="0"/>
              </a:rPr>
              <a:t>”</a:t>
            </a:r>
            <a:r>
              <a:rPr lang="en-US" altLang="ja-JP" dirty="0">
                <a:latin typeface="Tahoma" charset="0"/>
                <a:ea typeface="ＭＳ Ｐゴシック" charset="0"/>
              </a:rPr>
              <a:t>)</a:t>
            </a:r>
          </a:p>
          <a:p>
            <a:pPr lvl="3">
              <a:lnSpc>
                <a:spcPct val="90000"/>
              </a:lnSpc>
              <a:buClr>
                <a:schemeClr val="tx1"/>
              </a:buClr>
              <a:buSzTx/>
            </a:pPr>
            <a:r>
              <a:rPr lang="en-US" dirty="0">
                <a:latin typeface="Tahoma" charset="0"/>
                <a:ea typeface="ＭＳ Ｐゴシック" charset="0"/>
              </a:rPr>
              <a:t>program must be upgraded to </a:t>
            </a:r>
            <a:r>
              <a:rPr lang="en-US" dirty="0" smtClean="0">
                <a:latin typeface="Tahoma" charset="0"/>
                <a:ea typeface="ＭＳ Ｐゴシック" charset="0"/>
              </a:rPr>
              <a:t>new/different </a:t>
            </a:r>
            <a:r>
              <a:rPr lang="en-US" dirty="0">
                <a:latin typeface="Tahoma" charset="0"/>
                <a:ea typeface="ＭＳ Ｐゴシック" charset="0"/>
              </a:rPr>
              <a:t>technology</a:t>
            </a:r>
          </a:p>
          <a:p>
            <a:pPr lvl="2">
              <a:lnSpc>
                <a:spcPct val="90000"/>
              </a:lnSpc>
              <a:buClr>
                <a:schemeClr val="tx1"/>
              </a:buClr>
              <a:buSzTx/>
              <a:buFontTx/>
              <a:buChar char="•"/>
            </a:pPr>
            <a:r>
              <a:rPr lang="en-US" b="1" dirty="0">
                <a:latin typeface="Tahoma" charset="0"/>
                <a:ea typeface="ＭＳ Ｐゴシック" charset="0"/>
              </a:rPr>
              <a:t>Do not use when:</a:t>
            </a:r>
          </a:p>
          <a:p>
            <a:pPr lvl="3">
              <a:lnSpc>
                <a:spcPct val="90000"/>
              </a:lnSpc>
              <a:buClr>
                <a:schemeClr val="tx1"/>
              </a:buClr>
              <a:buSzTx/>
            </a:pPr>
            <a:r>
              <a:rPr lang="en-US" dirty="0">
                <a:latin typeface="Tahoma" charset="0"/>
                <a:ea typeface="ＭＳ Ｐゴシック" charset="0"/>
              </a:rPr>
              <a:t>program’</a:t>
            </a:r>
            <a:r>
              <a:rPr lang="en-US" altLang="ja-JP" dirty="0">
                <a:latin typeface="Tahoma" charset="0"/>
                <a:ea typeface="ＭＳ Ｐゴシック" charset="0"/>
              </a:rPr>
              <a:t>s design and function not known/documented</a:t>
            </a:r>
          </a:p>
          <a:p>
            <a:pPr lvl="3">
              <a:lnSpc>
                <a:spcPct val="90000"/>
              </a:lnSpc>
              <a:buClr>
                <a:schemeClr val="tx1"/>
              </a:buClr>
              <a:buSzTx/>
            </a:pPr>
            <a:endParaRPr lang="en-US" dirty="0">
              <a:latin typeface="Tahoma" charset="0"/>
              <a:ea typeface="ＭＳ Ｐゴシック" charset="0"/>
            </a:endParaRPr>
          </a:p>
          <a:p>
            <a:pPr lvl="1">
              <a:lnSpc>
                <a:spcPct val="90000"/>
              </a:lnSpc>
              <a:buFontTx/>
              <a:buChar char="•"/>
            </a:pPr>
            <a:r>
              <a:rPr lang="en-US" b="1" dirty="0" smtClean="0">
                <a:solidFill>
                  <a:srgbClr val="3366FF"/>
                </a:solidFill>
                <a:latin typeface="Tahoma" charset="0"/>
                <a:ea typeface="ＭＳ Ｐゴシック" charset="0"/>
              </a:rPr>
              <a:t>Restructure</a:t>
            </a:r>
            <a:r>
              <a:rPr lang="en-US" b="1" dirty="0" smtClean="0">
                <a:latin typeface="Tahoma" charset="0"/>
                <a:ea typeface="ＭＳ Ｐゴシック" charset="0"/>
              </a:rPr>
              <a:t> </a:t>
            </a:r>
            <a:r>
              <a:rPr lang="en-US" b="1" dirty="0">
                <a:latin typeface="Tahoma" charset="0"/>
                <a:ea typeface="ＭＳ Ｐゴシック" charset="0"/>
              </a:rPr>
              <a:t>to improve maintainability</a:t>
            </a:r>
          </a:p>
          <a:p>
            <a:pPr lvl="2">
              <a:lnSpc>
                <a:spcPct val="90000"/>
              </a:lnSpc>
              <a:buClr>
                <a:schemeClr val="tx1"/>
              </a:buClr>
              <a:buFontTx/>
              <a:buChar char="•"/>
            </a:pPr>
            <a:r>
              <a:rPr lang="en-US" dirty="0">
                <a:latin typeface="Tahoma" charset="0"/>
                <a:ea typeface="ＭＳ Ｐゴシック" charset="0"/>
              </a:rPr>
              <a:t>use when maintenance is to be </a:t>
            </a:r>
            <a:r>
              <a:rPr lang="en-US" i="1" dirty="0" smtClean="0">
                <a:latin typeface="Tahoma" charset="0"/>
                <a:ea typeface="ＭＳ Ｐゴシック" charset="0"/>
              </a:rPr>
              <a:t>often</a:t>
            </a:r>
            <a:r>
              <a:rPr lang="en-US" dirty="0" smtClean="0">
                <a:latin typeface="Tahoma" charset="0"/>
                <a:ea typeface="ＭＳ Ｐゴシック" charset="0"/>
              </a:rPr>
              <a:t> done </a:t>
            </a:r>
            <a:r>
              <a:rPr lang="en-US" dirty="0">
                <a:latin typeface="Tahoma" charset="0"/>
                <a:ea typeface="ＭＳ Ｐゴシック" charset="0"/>
              </a:rPr>
              <a:t>for a </a:t>
            </a:r>
            <a:r>
              <a:rPr lang="en-US" i="1" dirty="0">
                <a:latin typeface="Tahoma" charset="0"/>
                <a:ea typeface="ＭＳ Ｐゴシック" charset="0"/>
              </a:rPr>
              <a:t>significant</a:t>
            </a:r>
            <a:r>
              <a:rPr lang="en-US" dirty="0">
                <a:latin typeface="Tahoma" charset="0"/>
                <a:ea typeface="ＭＳ Ｐゴシック" charset="0"/>
              </a:rPr>
              <a:t> period of time (&gt;1 year</a:t>
            </a:r>
            <a:r>
              <a:rPr lang="en-US" dirty="0" smtClean="0">
                <a:latin typeface="Tahoma" charset="0"/>
                <a:ea typeface="ＭＳ Ｐゴシック" charset="0"/>
              </a:rPr>
              <a:t>)</a:t>
            </a:r>
          </a:p>
          <a:p>
            <a:pPr lvl="2">
              <a:lnSpc>
                <a:spcPct val="90000"/>
              </a:lnSpc>
              <a:buClr>
                <a:schemeClr val="tx1"/>
              </a:buClr>
              <a:buFontTx/>
              <a:buChar char="•"/>
            </a:pPr>
            <a:r>
              <a:rPr lang="en-US" dirty="0">
                <a:latin typeface="Tahoma" charset="0"/>
                <a:ea typeface="ＭＳ Ｐゴシック" charset="0"/>
              </a:rPr>
              <a:t>c</a:t>
            </a:r>
            <a:r>
              <a:rPr lang="en-US" dirty="0" smtClean="0">
                <a:latin typeface="Tahoma" charset="0"/>
                <a:ea typeface="ＭＳ Ｐゴシック" charset="0"/>
              </a:rPr>
              <a:t>osts pay back in the future</a:t>
            </a:r>
            <a:r>
              <a:rPr lang="en-US" dirty="0">
                <a:latin typeface="Tahoma" charset="0"/>
                <a:ea typeface="ＭＳ Ｐゴシック" charset="0"/>
              </a:rPr>
              <a:t/>
            </a:r>
            <a:br>
              <a:rPr lang="en-US" dirty="0">
                <a:latin typeface="Tahoma" charset="0"/>
                <a:ea typeface="ＭＳ Ｐゴシック" charset="0"/>
              </a:rPr>
            </a:br>
            <a:endParaRPr lang="en-US" dirty="0">
              <a:latin typeface="Tahoma" charset="0"/>
              <a:ea typeface="ＭＳ Ｐゴシック" charset="0"/>
            </a:endParaRPr>
          </a:p>
        </p:txBody>
      </p:sp>
      <p:sp>
        <p:nvSpPr>
          <p:cNvPr id="8" name="Rectangle 2"/>
          <p:cNvSpPr>
            <a:spLocks noGrp="1" noChangeArrowheads="1"/>
          </p:cNvSpPr>
          <p:nvPr>
            <p:ph type="title"/>
          </p:nvPr>
        </p:nvSpPr>
        <p:spPr>
          <a:xfrm>
            <a:off x="406400" y="333375"/>
            <a:ext cx="8629650" cy="750888"/>
          </a:xfrm>
        </p:spPr>
        <p:txBody>
          <a:bodyPr/>
          <a:lstStyle/>
          <a:p>
            <a:r>
              <a:rPr lang="en-US" sz="3200" dirty="0">
                <a:latin typeface="Arial Black" charset="0"/>
                <a:ea typeface="ＭＳ Ｐゴシック" charset="0"/>
                <a:cs typeface="ＭＳ Ｐゴシック" charset="0"/>
              </a:rPr>
              <a:t>When and how to maintain</a:t>
            </a:r>
            <a:r>
              <a:rPr lang="en-US" sz="3200" dirty="0" smtClean="0">
                <a:latin typeface="Arial Black" charset="0"/>
                <a:ea typeface="ＭＳ Ｐゴシック" charset="0"/>
                <a:cs typeface="ＭＳ Ｐゴシック" charset="0"/>
              </a:rPr>
              <a:t>? (cont’d)</a:t>
            </a:r>
            <a:endParaRPr lang="en-AU" sz="3200" dirty="0">
              <a:latin typeface="Arial Black" charset="0"/>
              <a:ea typeface="ＭＳ Ｐゴシック" charset="0"/>
              <a:cs typeface="ＭＳ Ｐゴシック" charset="0"/>
            </a:endParaRPr>
          </a:p>
        </p:txBody>
      </p:sp>
    </p:spTree>
    <p:extLst>
      <p:ext uri="{BB962C8B-B14F-4D97-AF65-F5344CB8AC3E}">
        <p14:creationId xmlns:p14="http://schemas.microsoft.com/office/powerpoint/2010/main" val="2919261307"/>
      </p:ext>
    </p:extLst>
  </p:cSld>
  <p:clrMapOvr>
    <a:masterClrMapping/>
  </p:clrMapOvr>
  <p:transition xmlns:p14="http://schemas.microsoft.com/office/powerpoint/2010/mai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3993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39940" name="Rectangle 5"/>
          <p:cNvSpPr>
            <a:spLocks noGrp="1" noChangeArrowheads="1"/>
          </p:cNvSpPr>
          <p:nvPr>
            <p:ph type="body" idx="1"/>
          </p:nvPr>
        </p:nvSpPr>
        <p:spPr>
          <a:xfrm>
            <a:off x="457200" y="1885950"/>
            <a:ext cx="8178800" cy="4743450"/>
          </a:xfrm>
          <a:noFill/>
        </p:spPr>
        <p:txBody>
          <a:bodyPr/>
          <a:lstStyle/>
          <a:p>
            <a:pPr lvl="1">
              <a:lnSpc>
                <a:spcPct val="90000"/>
              </a:lnSpc>
              <a:buFontTx/>
              <a:buChar char="•"/>
            </a:pPr>
            <a:r>
              <a:rPr lang="en-US" b="1" dirty="0">
                <a:solidFill>
                  <a:srgbClr val="3366FF"/>
                </a:solidFill>
                <a:latin typeface="Tahoma" charset="0"/>
                <a:ea typeface="ＭＳ Ｐゴシック" charset="0"/>
              </a:rPr>
              <a:t>Partial </a:t>
            </a:r>
            <a:r>
              <a:rPr lang="en-US" b="1" dirty="0" smtClean="0">
                <a:solidFill>
                  <a:srgbClr val="3366FF"/>
                </a:solidFill>
                <a:latin typeface="Tahoma" charset="0"/>
                <a:ea typeface="ＭＳ Ｐゴシック" charset="0"/>
              </a:rPr>
              <a:t>restructure</a:t>
            </a:r>
            <a:r>
              <a:rPr lang="en-US" b="1" dirty="0" smtClean="0">
                <a:latin typeface="Tahoma" charset="0"/>
                <a:ea typeface="ＭＳ Ｐゴシック" charset="0"/>
              </a:rPr>
              <a:t> </a:t>
            </a:r>
            <a:r>
              <a:rPr lang="en-US" b="1" dirty="0">
                <a:latin typeface="Tahoma" charset="0"/>
                <a:ea typeface="ＭＳ Ｐゴシック" charset="0"/>
              </a:rPr>
              <a:t>integrated with adaptive maintenance</a:t>
            </a:r>
          </a:p>
          <a:p>
            <a:pPr lvl="2">
              <a:lnSpc>
                <a:spcPct val="90000"/>
              </a:lnSpc>
              <a:buClr>
                <a:schemeClr val="tx1"/>
              </a:buClr>
              <a:buFontTx/>
              <a:buChar char="•"/>
            </a:pPr>
            <a:r>
              <a:rPr lang="en-US" dirty="0">
                <a:latin typeface="Tahoma" charset="0"/>
                <a:ea typeface="ＭＳ Ｐゴシック" charset="0"/>
              </a:rPr>
              <a:t>use for orderly improvement with each system (major) release</a:t>
            </a:r>
          </a:p>
          <a:p>
            <a:pPr lvl="3">
              <a:lnSpc>
                <a:spcPct val="90000"/>
              </a:lnSpc>
              <a:buClr>
                <a:schemeClr val="tx1"/>
              </a:buClr>
            </a:pPr>
            <a:endParaRPr lang="en-US" dirty="0">
              <a:latin typeface="Tahoma" charset="0"/>
              <a:ea typeface="ＭＳ Ｐゴシック" charset="0"/>
            </a:endParaRPr>
          </a:p>
          <a:p>
            <a:pPr lvl="1">
              <a:lnSpc>
                <a:spcPct val="90000"/>
              </a:lnSpc>
              <a:buFontTx/>
              <a:buChar char="•"/>
            </a:pPr>
            <a:r>
              <a:rPr lang="en-US" b="1" dirty="0">
                <a:solidFill>
                  <a:srgbClr val="3366FF"/>
                </a:solidFill>
                <a:latin typeface="Tahoma" charset="0"/>
                <a:ea typeface="ＭＳ Ｐゴシック" charset="0"/>
              </a:rPr>
              <a:t>Retirement</a:t>
            </a:r>
            <a:r>
              <a:rPr lang="en-US" b="1" dirty="0">
                <a:latin typeface="Tahoma" charset="0"/>
                <a:ea typeface="ＭＳ Ｐゴシック" charset="0"/>
              </a:rPr>
              <a:t> of the system and complete </a:t>
            </a:r>
            <a:r>
              <a:rPr lang="en-US" b="1" dirty="0">
                <a:solidFill>
                  <a:srgbClr val="3366FF"/>
                </a:solidFill>
                <a:latin typeface="Tahoma" charset="0"/>
                <a:ea typeface="ＭＳ Ｐゴシック" charset="0"/>
              </a:rPr>
              <a:t>redevelopment</a:t>
            </a:r>
          </a:p>
          <a:p>
            <a:pPr lvl="2">
              <a:lnSpc>
                <a:spcPct val="90000"/>
              </a:lnSpc>
              <a:buClr>
                <a:schemeClr val="tx1"/>
              </a:buClr>
              <a:buSzTx/>
              <a:buFontTx/>
              <a:buChar char="•"/>
            </a:pPr>
            <a:r>
              <a:rPr lang="en-US" dirty="0">
                <a:latin typeface="Tahoma" charset="0"/>
                <a:ea typeface="ＭＳ Ｐゴシック" charset="0"/>
              </a:rPr>
              <a:t>u</a:t>
            </a:r>
            <a:r>
              <a:rPr lang="en-US" dirty="0" smtClean="0">
                <a:latin typeface="Tahoma" charset="0"/>
                <a:ea typeface="ＭＳ Ｐゴシック" charset="0"/>
              </a:rPr>
              <a:t>se </a:t>
            </a:r>
            <a:r>
              <a:rPr lang="en-US" dirty="0">
                <a:latin typeface="Tahoma" charset="0"/>
                <a:ea typeface="ＭＳ Ｐゴシック" charset="0"/>
              </a:rPr>
              <a:t>when:</a:t>
            </a:r>
          </a:p>
          <a:p>
            <a:pPr lvl="3">
              <a:lnSpc>
                <a:spcPct val="90000"/>
              </a:lnSpc>
              <a:buClr>
                <a:schemeClr val="tx1"/>
              </a:buClr>
              <a:buSzTx/>
            </a:pPr>
            <a:r>
              <a:rPr lang="en-US" dirty="0">
                <a:latin typeface="Tahoma" charset="0"/>
                <a:ea typeface="ＭＳ Ｐゴシック" charset="0"/>
              </a:rPr>
              <a:t>moving to a radically new technology</a:t>
            </a:r>
          </a:p>
          <a:p>
            <a:pPr lvl="3">
              <a:lnSpc>
                <a:spcPct val="90000"/>
              </a:lnSpc>
              <a:buClr>
                <a:schemeClr val="tx1"/>
              </a:buClr>
              <a:buSzTx/>
            </a:pPr>
            <a:r>
              <a:rPr lang="en-US" dirty="0">
                <a:latin typeface="Tahoma" charset="0"/>
                <a:ea typeface="ＭＳ Ｐゴシック" charset="0"/>
              </a:rPr>
              <a:t>costs of maintaining the software and the hardware exceed the cost of re-development</a:t>
            </a:r>
          </a:p>
          <a:p>
            <a:pPr lvl="3">
              <a:lnSpc>
                <a:spcPct val="90000"/>
              </a:lnSpc>
              <a:buClr>
                <a:schemeClr val="tx1"/>
              </a:buClr>
              <a:buSzTx/>
            </a:pPr>
            <a:r>
              <a:rPr lang="en-US" dirty="0">
                <a:latin typeface="Tahoma" charset="0"/>
                <a:ea typeface="ＭＳ Ｐゴシック" charset="0"/>
              </a:rPr>
              <a:t>functionality of the system should stay the same</a:t>
            </a:r>
          </a:p>
        </p:txBody>
      </p:sp>
      <p:sp>
        <p:nvSpPr>
          <p:cNvPr id="7" name="Rectangle 2"/>
          <p:cNvSpPr>
            <a:spLocks noGrp="1" noChangeArrowheads="1"/>
          </p:cNvSpPr>
          <p:nvPr>
            <p:ph type="title"/>
          </p:nvPr>
        </p:nvSpPr>
        <p:spPr>
          <a:xfrm>
            <a:off x="406400" y="333375"/>
            <a:ext cx="8629650" cy="750888"/>
          </a:xfrm>
        </p:spPr>
        <p:txBody>
          <a:bodyPr/>
          <a:lstStyle/>
          <a:p>
            <a:r>
              <a:rPr lang="en-US" sz="3200" dirty="0">
                <a:latin typeface="Arial Black" charset="0"/>
                <a:ea typeface="ＭＳ Ｐゴシック" charset="0"/>
                <a:cs typeface="ＭＳ Ｐゴシック" charset="0"/>
              </a:rPr>
              <a:t>When and how to maintain</a:t>
            </a:r>
            <a:r>
              <a:rPr lang="en-US" sz="3200" dirty="0" smtClean="0">
                <a:latin typeface="Arial Black" charset="0"/>
                <a:ea typeface="ＭＳ Ｐゴシック" charset="0"/>
                <a:cs typeface="ＭＳ Ｐゴシック" charset="0"/>
              </a:rPr>
              <a:t>? (cont’d)</a:t>
            </a:r>
            <a:endParaRPr lang="en-AU" sz="3200" dirty="0">
              <a:latin typeface="Arial Black" charset="0"/>
              <a:ea typeface="ＭＳ Ｐゴシック" charset="0"/>
              <a:cs typeface="ＭＳ Ｐゴシック" charset="0"/>
            </a:endParaRPr>
          </a:p>
        </p:txBody>
      </p:sp>
    </p:spTree>
    <p:extLst>
      <p:ext uri="{BB962C8B-B14F-4D97-AF65-F5344CB8AC3E}">
        <p14:creationId xmlns:p14="http://schemas.microsoft.com/office/powerpoint/2010/main" val="2665105476"/>
      </p:ext>
    </p:extLst>
  </p:cSld>
  <p:clrMapOvr>
    <a:masterClrMapping/>
  </p:clrMapOvr>
  <p:transition xmlns:p14="http://schemas.microsoft.com/office/powerpoint/2010/main"/>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5"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1986"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1987" name="Rectangle 4"/>
          <p:cNvSpPr>
            <a:spLocks noGrp="1" noChangeArrowheads="1"/>
          </p:cNvSpPr>
          <p:nvPr>
            <p:ph type="title"/>
          </p:nvPr>
        </p:nvSpPr>
        <p:spPr>
          <a:noFill/>
        </p:spPr>
        <p:txBody>
          <a:bodyPr/>
          <a:lstStyle/>
          <a:p>
            <a:r>
              <a:rPr lang="en-US">
                <a:latin typeface="Arial Black" charset="0"/>
                <a:ea typeface="ＭＳ Ｐゴシック" charset="0"/>
                <a:cs typeface="ＭＳ Ｐゴシック" charset="0"/>
              </a:rPr>
              <a:t>Types of Maintenance</a:t>
            </a:r>
          </a:p>
        </p:txBody>
      </p:sp>
      <p:sp>
        <p:nvSpPr>
          <p:cNvPr id="14341" name="Rectangle 5"/>
          <p:cNvSpPr>
            <a:spLocks noGrp="1" noChangeArrowheads="1"/>
          </p:cNvSpPr>
          <p:nvPr>
            <p:ph type="body" idx="1"/>
          </p:nvPr>
        </p:nvSpPr>
        <p:spPr>
          <a:xfrm>
            <a:off x="714375" y="1885950"/>
            <a:ext cx="8178800" cy="4171950"/>
          </a:xfrm>
          <a:noFill/>
        </p:spPr>
        <p:txBody>
          <a:bodyPr/>
          <a:lstStyle/>
          <a:p>
            <a:pPr>
              <a:lnSpc>
                <a:spcPct val="80000"/>
              </a:lnSpc>
              <a:buClr>
                <a:schemeClr val="tx1"/>
              </a:buClr>
              <a:buSzPct val="75000"/>
              <a:buFont typeface="Monotype Sorts" charset="0"/>
              <a:buChar char="u"/>
            </a:pPr>
            <a:r>
              <a:rPr lang="en-US" sz="2800">
                <a:solidFill>
                  <a:srgbClr val="3366FF"/>
                </a:solidFill>
                <a:latin typeface="Tahoma" charset="0"/>
                <a:ea typeface="ＭＳ Ｐゴシック" charset="0"/>
                <a:cs typeface="ＭＳ Ｐゴシック" charset="0"/>
              </a:rPr>
              <a:t>Corrective Maintenance</a:t>
            </a:r>
          </a:p>
          <a:p>
            <a:pPr>
              <a:lnSpc>
                <a:spcPct val="80000"/>
              </a:lnSpc>
              <a:buClr>
                <a:schemeClr val="tx1"/>
              </a:buClr>
              <a:buSzPct val="75000"/>
              <a:buFont typeface="Monotype Sorts" charset="0"/>
              <a:buChar char="u"/>
            </a:pPr>
            <a:r>
              <a:rPr lang="en-US" sz="2800">
                <a:solidFill>
                  <a:srgbClr val="3366FF"/>
                </a:solidFill>
                <a:latin typeface="Tahoma" charset="0"/>
                <a:ea typeface="ＭＳ Ｐゴシック" charset="0"/>
                <a:cs typeface="ＭＳ Ｐゴシック" charset="0"/>
              </a:rPr>
              <a:t>Adaptive Maintenance</a:t>
            </a:r>
          </a:p>
          <a:p>
            <a:pPr>
              <a:lnSpc>
                <a:spcPct val="80000"/>
              </a:lnSpc>
              <a:buClr>
                <a:schemeClr val="tx1"/>
              </a:buClr>
              <a:buSzPct val="75000"/>
              <a:buFont typeface="Monotype Sorts" charset="0"/>
              <a:buChar char="u"/>
            </a:pPr>
            <a:r>
              <a:rPr lang="en-US" sz="2800">
                <a:solidFill>
                  <a:srgbClr val="3366FF"/>
                </a:solidFill>
                <a:latin typeface="Tahoma" charset="0"/>
                <a:ea typeface="ＭＳ Ｐゴシック" charset="0"/>
                <a:cs typeface="ＭＳ Ｐゴシック" charset="0"/>
              </a:rPr>
              <a:t>Perfective Maintenance</a:t>
            </a:r>
          </a:p>
          <a:p>
            <a:pPr>
              <a:lnSpc>
                <a:spcPct val="80000"/>
              </a:lnSpc>
              <a:buClr>
                <a:schemeClr val="tx1"/>
              </a:buClr>
              <a:buSzPct val="75000"/>
              <a:buFont typeface="Monotype Sorts" charset="0"/>
              <a:buChar char="u"/>
            </a:pPr>
            <a:r>
              <a:rPr lang="en-US" sz="2800">
                <a:solidFill>
                  <a:srgbClr val="3366FF"/>
                </a:solidFill>
                <a:latin typeface="Tahoma" charset="0"/>
                <a:ea typeface="ＭＳ Ｐゴシック" charset="0"/>
                <a:cs typeface="ＭＳ Ｐゴシック" charset="0"/>
              </a:rPr>
              <a:t>Preventive Maintenance</a:t>
            </a:r>
          </a:p>
          <a:p>
            <a:pPr>
              <a:lnSpc>
                <a:spcPct val="80000"/>
              </a:lnSpc>
              <a:buClr>
                <a:schemeClr val="tx1"/>
              </a:buClr>
              <a:buSzPct val="75000"/>
              <a:buFont typeface="Monotype Sorts" charset="0"/>
              <a:buChar char="u"/>
            </a:pPr>
            <a:endParaRPr lang="en-US" sz="2800">
              <a:latin typeface="Tahoma" charset="0"/>
              <a:ea typeface="ＭＳ Ｐゴシック" charset="0"/>
              <a:cs typeface="ＭＳ Ｐゴシック" charset="0"/>
            </a:endParaRPr>
          </a:p>
          <a:p>
            <a:pPr lvl="1">
              <a:lnSpc>
                <a:spcPct val="80000"/>
              </a:lnSpc>
              <a:buClr>
                <a:schemeClr val="tx1"/>
              </a:buClr>
              <a:buSzPct val="75000"/>
              <a:buFont typeface="Monotype Sorts" charset="0"/>
              <a:buChar char="u"/>
            </a:pPr>
            <a:r>
              <a:rPr lang="en-US" sz="2400">
                <a:latin typeface="Tahoma" charset="0"/>
                <a:ea typeface="ＭＳ Ｐゴシック" charset="0"/>
              </a:rPr>
              <a:t>some researchers warn against using these names because their definitions are uncertain (e.g. Sommerville, 2004*)</a:t>
            </a:r>
          </a:p>
          <a:p>
            <a:pPr lvl="1">
              <a:lnSpc>
                <a:spcPct val="80000"/>
              </a:lnSpc>
              <a:buClr>
                <a:schemeClr val="tx1"/>
              </a:buClr>
              <a:buSzPct val="75000"/>
              <a:buFont typeface="Monotype Sorts" charset="0"/>
              <a:buChar char="u"/>
            </a:pPr>
            <a:endParaRPr lang="en-US" sz="2400">
              <a:latin typeface="Tahoma" charset="0"/>
              <a:ea typeface="ＭＳ Ｐゴシック" charset="0"/>
            </a:endParaRPr>
          </a:p>
          <a:p>
            <a:pPr lvl="1">
              <a:lnSpc>
                <a:spcPct val="80000"/>
              </a:lnSpc>
              <a:buClr>
                <a:schemeClr val="tx1"/>
              </a:buClr>
              <a:buSzPct val="75000"/>
              <a:buFont typeface="Monotype Sorts" charset="0"/>
              <a:buChar char="u"/>
            </a:pPr>
            <a:r>
              <a:rPr lang="en-US" sz="2400">
                <a:latin typeface="Tahoma" charset="0"/>
                <a:ea typeface="ＭＳ Ｐゴシック" charset="0"/>
              </a:rPr>
              <a:t>we will however use these terms, since they are</a:t>
            </a:r>
            <a:br>
              <a:rPr lang="en-US" sz="2400">
                <a:latin typeface="Tahoma" charset="0"/>
                <a:ea typeface="ＭＳ Ｐゴシック" charset="0"/>
              </a:rPr>
            </a:br>
            <a:r>
              <a:rPr lang="en-US" sz="2400">
                <a:latin typeface="Tahoma" charset="0"/>
                <a:ea typeface="ＭＳ Ｐゴシック" charset="0"/>
              </a:rPr>
              <a:t>most widely accepted</a:t>
            </a:r>
          </a:p>
        </p:txBody>
      </p:sp>
      <p:sp>
        <p:nvSpPr>
          <p:cNvPr id="41989" name="Rectangle 5"/>
          <p:cNvSpPr>
            <a:spLocks noChangeArrowheads="1"/>
          </p:cNvSpPr>
          <p:nvPr/>
        </p:nvSpPr>
        <p:spPr bwMode="auto">
          <a:xfrm>
            <a:off x="34925" y="6308725"/>
            <a:ext cx="9001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a:latin typeface="Arial" charset="0"/>
                <a:cs typeface="Arial" charset="0"/>
              </a:rPr>
              <a:t>*    I. Sommerville (2010) Software engineering, 9</a:t>
            </a:r>
            <a:r>
              <a:rPr lang="en-US" sz="1400" baseline="30000">
                <a:latin typeface="Arial" charset="0"/>
                <a:cs typeface="Arial" charset="0"/>
              </a:rPr>
              <a:t>th</a:t>
            </a:r>
            <a:r>
              <a:rPr lang="en-US" sz="1400">
                <a:latin typeface="Arial" charset="0"/>
                <a:cs typeface="Arial" charset="0"/>
              </a:rPr>
              <a:t> edition. Addison-Wesley</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34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434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4341">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4341">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4341">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1434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1"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4033" name="AutoShape 21"/>
          <p:cNvSpPr>
            <a:spLocks noChangeArrowheads="1"/>
          </p:cNvSpPr>
          <p:nvPr/>
        </p:nvSpPr>
        <p:spPr bwMode="auto">
          <a:xfrm>
            <a:off x="1711325" y="2889697"/>
            <a:ext cx="236538"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4" name="AutoShape 22"/>
          <p:cNvSpPr>
            <a:spLocks noChangeArrowheads="1"/>
          </p:cNvSpPr>
          <p:nvPr/>
        </p:nvSpPr>
        <p:spPr bwMode="auto">
          <a:xfrm>
            <a:off x="3032125" y="2889697"/>
            <a:ext cx="236538"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5" name="AutoShape 23"/>
          <p:cNvSpPr>
            <a:spLocks noChangeArrowheads="1"/>
          </p:cNvSpPr>
          <p:nvPr/>
        </p:nvSpPr>
        <p:spPr bwMode="auto">
          <a:xfrm>
            <a:off x="4325938" y="2896047"/>
            <a:ext cx="236537"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6" name="AutoShape 24"/>
          <p:cNvSpPr>
            <a:spLocks noChangeArrowheads="1"/>
          </p:cNvSpPr>
          <p:nvPr/>
        </p:nvSpPr>
        <p:spPr bwMode="auto">
          <a:xfrm>
            <a:off x="5849938" y="2899222"/>
            <a:ext cx="236537"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7" name="AutoShape 25"/>
          <p:cNvSpPr>
            <a:spLocks noChangeArrowheads="1"/>
          </p:cNvSpPr>
          <p:nvPr/>
        </p:nvSpPr>
        <p:spPr bwMode="auto">
          <a:xfrm>
            <a:off x="7321550" y="2896047"/>
            <a:ext cx="236538"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8"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39"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4040" name="Rectangle 4"/>
          <p:cNvSpPr>
            <a:spLocks noGrp="1" noChangeArrowheads="1"/>
          </p:cNvSpPr>
          <p:nvPr>
            <p:ph type="title"/>
          </p:nvPr>
        </p:nvSpPr>
        <p:spPr>
          <a:xfrm>
            <a:off x="406400" y="-243408"/>
            <a:ext cx="8558088" cy="1143000"/>
          </a:xfrm>
          <a:noFill/>
        </p:spPr>
        <p:txBody>
          <a:bodyPr/>
          <a:lstStyle/>
          <a:p>
            <a:r>
              <a:rPr lang="en-US" dirty="0">
                <a:latin typeface="Arial Black" charset="0"/>
                <a:ea typeface="ＭＳ Ｐゴシック" charset="0"/>
                <a:cs typeface="ＭＳ Ｐゴシック" charset="0"/>
              </a:rPr>
              <a:t>Corrective </a:t>
            </a:r>
            <a:r>
              <a:rPr lang="en-US" dirty="0" smtClean="0">
                <a:latin typeface="Arial Black" charset="0"/>
                <a:ea typeface="ＭＳ Ｐゴシック" charset="0"/>
                <a:cs typeface="ＭＳ Ｐゴシック" charset="0"/>
              </a:rPr>
              <a:t>Maintenance (CM)</a:t>
            </a:r>
            <a:endParaRPr lang="en-US" dirty="0">
              <a:latin typeface="Arial Black" charset="0"/>
              <a:ea typeface="ＭＳ Ｐゴシック" charset="0"/>
              <a:cs typeface="ＭＳ Ｐゴシック" charset="0"/>
            </a:endParaRPr>
          </a:p>
        </p:txBody>
      </p:sp>
      <p:sp>
        <p:nvSpPr>
          <p:cNvPr id="16389" name="Rectangle 5"/>
          <p:cNvSpPr>
            <a:spLocks noGrp="1" noChangeArrowheads="1"/>
          </p:cNvSpPr>
          <p:nvPr>
            <p:ph type="body" idx="1"/>
          </p:nvPr>
        </p:nvSpPr>
        <p:spPr>
          <a:xfrm>
            <a:off x="838200" y="1412776"/>
            <a:ext cx="8774360" cy="4964113"/>
          </a:xfrm>
        </p:spPr>
        <p:txBody>
          <a:bodyPr/>
          <a:lstStyle/>
          <a:p>
            <a:pPr>
              <a:lnSpc>
                <a:spcPct val="90000"/>
              </a:lnSpc>
              <a:buClr>
                <a:schemeClr val="tx1"/>
              </a:buClr>
              <a:buSzPct val="75000"/>
              <a:buFont typeface="Monotype Sorts" charset="0"/>
              <a:buChar char="u"/>
              <a:defRPr/>
            </a:pPr>
            <a:r>
              <a:rPr lang="en-US" sz="2400" dirty="0">
                <a:latin typeface="Tahoma" charset="0"/>
                <a:ea typeface="ＭＳ Ｐゴシック" charset="0"/>
                <a:cs typeface="ＭＳ Ｐゴシック" charset="0"/>
              </a:rPr>
              <a:t>Fix </a:t>
            </a:r>
            <a:r>
              <a:rPr lang="en-US" sz="2400" b="1" dirty="0">
                <a:latin typeface="Tahoma" charset="0"/>
                <a:ea typeface="ＭＳ Ｐゴシック" charset="0"/>
                <a:cs typeface="ＭＳ Ｐゴシック" charset="0"/>
              </a:rPr>
              <a:t>bugs</a:t>
            </a:r>
            <a:r>
              <a:rPr lang="en-US" sz="2400" dirty="0">
                <a:latin typeface="Tahoma" charset="0"/>
                <a:ea typeface="ＭＳ Ｐゴシック" charset="0"/>
                <a:cs typeface="ＭＳ Ｐゴシック" charset="0"/>
              </a:rPr>
              <a:t> that cause </a:t>
            </a:r>
            <a:r>
              <a:rPr lang="en-US" sz="2400" b="1" dirty="0">
                <a:latin typeface="Tahoma" charset="0"/>
                <a:ea typeface="ＭＳ Ｐゴシック" charset="0"/>
                <a:cs typeface="ＭＳ Ｐゴシック" charset="0"/>
              </a:rPr>
              <a:t>defects </a:t>
            </a:r>
            <a:r>
              <a:rPr lang="en-US" sz="2400" dirty="0" smtClean="0">
                <a:latin typeface="Tahoma" charset="0"/>
                <a:ea typeface="ＭＳ Ｐゴシック" charset="0"/>
                <a:cs typeface="ＭＳ Ｐゴシック" charset="0"/>
              </a:rPr>
              <a:t>that </a:t>
            </a:r>
            <a:r>
              <a:rPr lang="en-US" sz="2400" dirty="0">
                <a:latin typeface="Tahoma" charset="0"/>
                <a:ea typeface="ＭＳ Ｐゴシック" charset="0"/>
                <a:cs typeface="ＭＳ Ｐゴシック" charset="0"/>
              </a:rPr>
              <a:t>cause system to </a:t>
            </a:r>
            <a:r>
              <a:rPr lang="en-US" sz="2400" b="1" dirty="0">
                <a:latin typeface="Tahoma" charset="0"/>
                <a:ea typeface="ＭＳ Ｐゴシック" charset="0"/>
                <a:cs typeface="ＭＳ Ｐゴシック" charset="0"/>
              </a:rPr>
              <a:t>fail</a:t>
            </a:r>
          </a:p>
          <a:p>
            <a:pPr>
              <a:lnSpc>
                <a:spcPct val="90000"/>
              </a:lnSpc>
              <a:buClr>
                <a:schemeClr val="tx1"/>
              </a:buClr>
              <a:buSzPct val="75000"/>
              <a:buFont typeface="Monotype Sorts" charset="0"/>
              <a:buChar char="u"/>
              <a:defRPr/>
            </a:pPr>
            <a:r>
              <a:rPr lang="en-US" sz="2400" dirty="0" smtClean="0">
                <a:latin typeface="Tahoma" charset="0"/>
                <a:ea typeface="ＭＳ Ｐゴシック" charset="0"/>
                <a:cs typeface="ＭＳ Ｐゴシック" charset="0"/>
              </a:rPr>
              <a:t>This is </a:t>
            </a:r>
            <a:r>
              <a:rPr lang="en-US" sz="2400" dirty="0">
                <a:latin typeface="Tahoma" charset="0"/>
                <a:ea typeface="ＭＳ Ｐゴシック" charset="0"/>
                <a:cs typeface="ＭＳ Ｐゴシック" charset="0"/>
              </a:rPr>
              <a:t>a </a:t>
            </a:r>
            <a:r>
              <a:rPr lang="en-US" sz="2400" b="1" dirty="0">
                <a:latin typeface="Tahoma" charset="0"/>
                <a:ea typeface="ＭＳ Ｐゴシック" charset="0"/>
                <a:cs typeface="ＭＳ Ｐゴシック" charset="0"/>
              </a:rPr>
              <a:t>reactive </a:t>
            </a:r>
            <a:r>
              <a:rPr lang="en-US" sz="2400" dirty="0" smtClean="0">
                <a:latin typeface="Tahoma" charset="0"/>
                <a:ea typeface="ＭＳ Ｐゴシック" charset="0"/>
                <a:cs typeface="ＭＳ Ｐゴシック" charset="0"/>
              </a:rPr>
              <a:t>process</a:t>
            </a:r>
            <a:endParaRPr lang="en-US" sz="2400" dirty="0">
              <a:latin typeface="Tahoma" charset="0"/>
              <a:ea typeface="ＭＳ Ｐゴシック" charset="0"/>
              <a:cs typeface="ＭＳ Ｐゴシック" charset="0"/>
            </a:endParaRPr>
          </a:p>
          <a:p>
            <a:pPr lvl="1">
              <a:lnSpc>
                <a:spcPct val="90000"/>
              </a:lnSpc>
              <a:buClr>
                <a:schemeClr val="tx1"/>
              </a:buClr>
              <a:buFontTx/>
              <a:buChar char="–"/>
              <a:defRPr/>
            </a:pPr>
            <a:r>
              <a:rPr lang="en-US" sz="2000" dirty="0">
                <a:latin typeface="Tahoma" charset="0"/>
                <a:ea typeface="ＭＳ Ｐゴシック" charset="0"/>
              </a:rPr>
              <a:t>we observe a fault, infer a defect, then find a bug, then fix it</a:t>
            </a:r>
          </a:p>
          <a:p>
            <a:pPr marL="457200" lvl="1" indent="0">
              <a:lnSpc>
                <a:spcPct val="90000"/>
              </a:lnSpc>
              <a:buClr>
                <a:schemeClr val="tx1"/>
              </a:buClr>
              <a:buFont typeface="Monotype Sorts" charset="0"/>
              <a:buNone/>
              <a:defRPr/>
            </a:pPr>
            <a:endParaRPr lang="en-US" sz="2000" dirty="0" smtClean="0">
              <a:latin typeface="Tahoma" charset="0"/>
              <a:ea typeface="ＭＳ Ｐゴシック" charset="0"/>
            </a:endParaRPr>
          </a:p>
          <a:p>
            <a:pPr marL="457200" lvl="1" indent="0">
              <a:lnSpc>
                <a:spcPct val="90000"/>
              </a:lnSpc>
              <a:buClr>
                <a:schemeClr val="tx1"/>
              </a:buClr>
              <a:buFont typeface="Monotype Sorts" charset="0"/>
              <a:buNone/>
              <a:defRPr/>
            </a:pPr>
            <a:endParaRPr lang="en-US" sz="2000" dirty="0">
              <a:latin typeface="Tahoma" charset="0"/>
              <a:ea typeface="ＭＳ Ｐゴシック" charset="0"/>
            </a:endParaRPr>
          </a:p>
          <a:p>
            <a:pPr lvl="1">
              <a:lnSpc>
                <a:spcPct val="90000"/>
              </a:lnSpc>
              <a:buClr>
                <a:schemeClr val="tx1"/>
              </a:buClr>
              <a:buFontTx/>
              <a:buChar char="–"/>
              <a:defRPr/>
            </a:pPr>
            <a:endParaRPr lang="en-US" sz="2000" dirty="0">
              <a:latin typeface="Tahoma" charset="0"/>
              <a:ea typeface="ＭＳ Ｐゴシック" charset="0"/>
            </a:endParaRPr>
          </a:p>
          <a:p>
            <a:pPr>
              <a:lnSpc>
                <a:spcPct val="90000"/>
              </a:lnSpc>
              <a:buClr>
                <a:schemeClr val="tx1"/>
              </a:buClr>
              <a:buSzPct val="75000"/>
              <a:buFont typeface="Monotype Sorts" charset="0"/>
              <a:buChar char="u"/>
              <a:defRPr/>
            </a:pPr>
            <a:r>
              <a:rPr lang="en-US" sz="2400" b="1" dirty="0">
                <a:latin typeface="Tahoma" charset="0"/>
                <a:ea typeface="ＭＳ Ｐゴシック" charset="0"/>
                <a:cs typeface="ＭＳ Ｐゴシック" charset="0"/>
              </a:rPr>
              <a:t>f</a:t>
            </a:r>
            <a:r>
              <a:rPr lang="en-US" sz="2400" b="1" dirty="0" smtClean="0">
                <a:latin typeface="Tahoma" charset="0"/>
                <a:ea typeface="ＭＳ Ｐゴシック" charset="0"/>
                <a:cs typeface="ＭＳ Ｐゴシック" charset="0"/>
              </a:rPr>
              <a:t>ault: </a:t>
            </a:r>
            <a:r>
              <a:rPr lang="en-US" sz="2400" b="1" dirty="0" smtClean="0">
                <a:latin typeface="Tahoma" charset="0"/>
                <a:ea typeface="ＭＳ Ｐゴシック" charset="0"/>
                <a:cs typeface="ＭＳ Ｐゴシック" charset="0"/>
              </a:rPr>
              <a:t>   	</a:t>
            </a:r>
            <a:r>
              <a:rPr lang="en-US" sz="2400" dirty="0" smtClean="0">
                <a:latin typeface="Tahoma" charset="0"/>
                <a:ea typeface="ＭＳ Ｐゴシック" charset="0"/>
                <a:cs typeface="ＭＳ Ｐゴシック" charset="0"/>
              </a:rPr>
              <a:t>symptom </a:t>
            </a:r>
            <a:r>
              <a:rPr lang="en-US" sz="2400" dirty="0" smtClean="0">
                <a:latin typeface="Tahoma" charset="0"/>
                <a:ea typeface="ＭＳ Ｐゴシック" charset="0"/>
                <a:cs typeface="ＭＳ Ｐゴシック" charset="0"/>
              </a:rPr>
              <a:t>of a defect</a:t>
            </a:r>
            <a:r>
              <a:rPr lang="en-US" sz="2400" b="1" dirty="0" smtClean="0">
                <a:latin typeface="Tahoma" charset="0"/>
                <a:ea typeface="ＭＳ Ｐゴシック" charset="0"/>
                <a:cs typeface="ＭＳ Ｐゴシック" charset="0"/>
              </a:rPr>
              <a:t> </a:t>
            </a:r>
          </a:p>
          <a:p>
            <a:pPr>
              <a:lnSpc>
                <a:spcPct val="90000"/>
              </a:lnSpc>
              <a:buClr>
                <a:schemeClr val="tx1"/>
              </a:buClr>
              <a:buSzPct val="75000"/>
              <a:buFont typeface="Monotype Sorts" charset="0"/>
              <a:buChar char="u"/>
              <a:defRPr/>
            </a:pPr>
            <a:r>
              <a:rPr lang="en-US" sz="2400" b="1" dirty="0">
                <a:latin typeface="Tahoma" charset="0"/>
                <a:ea typeface="ＭＳ Ｐゴシック" charset="0"/>
                <a:cs typeface="ＭＳ Ｐゴシック" charset="0"/>
              </a:rPr>
              <a:t>d</a:t>
            </a:r>
            <a:r>
              <a:rPr lang="en-US" sz="2400" b="1" dirty="0" smtClean="0">
                <a:latin typeface="Tahoma" charset="0"/>
                <a:ea typeface="ＭＳ Ｐゴシック" charset="0"/>
                <a:cs typeface="ＭＳ Ｐゴシック" charset="0"/>
              </a:rPr>
              <a:t>efect: </a:t>
            </a:r>
            <a:r>
              <a:rPr lang="en-US" sz="2400" b="1" dirty="0" smtClean="0">
                <a:latin typeface="Tahoma" charset="0"/>
                <a:ea typeface="ＭＳ Ｐゴシック" charset="0"/>
                <a:cs typeface="ＭＳ Ｐゴシック" charset="0"/>
              </a:rPr>
              <a:t>	</a:t>
            </a:r>
            <a:r>
              <a:rPr lang="en-US" sz="2400" dirty="0" smtClean="0">
                <a:latin typeface="Tahoma" charset="0"/>
                <a:ea typeface="ＭＳ Ｐゴシック" charset="0"/>
                <a:cs typeface="ＭＳ Ｐゴシック" charset="0"/>
              </a:rPr>
              <a:t>system </a:t>
            </a:r>
            <a:r>
              <a:rPr lang="en-US" sz="2400" dirty="0" smtClean="0">
                <a:latin typeface="Tahoma" charset="0"/>
                <a:ea typeface="ＭＳ Ｐゴシック" charset="0"/>
                <a:cs typeface="ＭＳ Ｐゴシック" charset="0"/>
              </a:rPr>
              <a:t>operates differently than its 		       	      </a:t>
            </a:r>
            <a:r>
              <a:rPr lang="en-US" sz="2400" dirty="0" smtClean="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	</a:t>
            </a:r>
            <a:r>
              <a:rPr lang="en-US" sz="2400" dirty="0" smtClean="0">
                <a:latin typeface="Tahoma" charset="0"/>
                <a:ea typeface="ＭＳ Ｐゴシック" charset="0"/>
                <a:cs typeface="ＭＳ Ｐゴシック" charset="0"/>
              </a:rPr>
              <a:t>requirements </a:t>
            </a:r>
            <a:r>
              <a:rPr lang="en-US" sz="2400" dirty="0" smtClean="0">
                <a:latin typeface="Tahoma" charset="0"/>
                <a:ea typeface="ＭＳ Ｐゴシック" charset="0"/>
                <a:cs typeface="ＭＳ Ｐゴシック" charset="0"/>
              </a:rPr>
              <a:t>specify</a:t>
            </a:r>
          </a:p>
          <a:p>
            <a:pPr>
              <a:lnSpc>
                <a:spcPct val="90000"/>
              </a:lnSpc>
              <a:buClr>
                <a:schemeClr val="tx1"/>
              </a:buClr>
              <a:buSzPct val="75000"/>
              <a:buFont typeface="Monotype Sorts" charset="0"/>
              <a:buChar char="u"/>
              <a:defRPr/>
            </a:pPr>
            <a:r>
              <a:rPr lang="en-US" sz="2400" b="1" dirty="0">
                <a:latin typeface="Tahoma" charset="0"/>
                <a:ea typeface="ＭＳ Ｐゴシック" charset="0"/>
                <a:cs typeface="ＭＳ Ｐゴシック" charset="0"/>
              </a:rPr>
              <a:t>b</a:t>
            </a:r>
            <a:r>
              <a:rPr lang="en-US" sz="2400" b="1" dirty="0" smtClean="0">
                <a:latin typeface="Tahoma" charset="0"/>
                <a:ea typeface="ＭＳ Ｐゴシック" charset="0"/>
                <a:cs typeface="ＭＳ Ｐゴシック" charset="0"/>
              </a:rPr>
              <a:t>ug: </a:t>
            </a:r>
            <a:r>
              <a:rPr lang="en-US" sz="2400" b="1" dirty="0" smtClean="0">
                <a:latin typeface="Tahoma" charset="0"/>
                <a:ea typeface="ＭＳ Ｐゴシック" charset="0"/>
                <a:cs typeface="ＭＳ Ｐゴシック" charset="0"/>
              </a:rPr>
              <a:t>    	</a:t>
            </a:r>
            <a:r>
              <a:rPr lang="en-US" sz="2400" dirty="0" smtClean="0">
                <a:latin typeface="Tahoma" charset="0"/>
                <a:ea typeface="ＭＳ Ｐゴシック" charset="0"/>
                <a:cs typeface="ＭＳ Ｐゴシック" charset="0"/>
              </a:rPr>
              <a:t>the </a:t>
            </a:r>
            <a:r>
              <a:rPr lang="en-US" sz="2400" dirty="0" smtClean="0">
                <a:latin typeface="Tahoma" charset="0"/>
                <a:ea typeface="ＭＳ Ｐゴシック" charset="0"/>
                <a:cs typeface="ＭＳ Ｐゴシック" charset="0"/>
              </a:rPr>
              <a:t>design/coding mistake causing the </a:t>
            </a:r>
            <a:r>
              <a:rPr lang="en-US" sz="2400" dirty="0" smtClean="0">
                <a:latin typeface="Tahoma" charset="0"/>
                <a:ea typeface="ＭＳ Ｐゴシック" charset="0"/>
                <a:cs typeface="ＭＳ Ｐゴシック" charset="0"/>
              </a:rPr>
              <a:t>defect</a:t>
            </a:r>
            <a:endParaRPr lang="en-US" sz="2400" dirty="0" smtClean="0">
              <a:latin typeface="Tahoma" charset="0"/>
              <a:ea typeface="ＭＳ Ｐゴシック" charset="0"/>
              <a:cs typeface="ＭＳ Ｐゴシック" charset="0"/>
            </a:endParaRPr>
          </a:p>
          <a:p>
            <a:pPr marL="0" indent="0">
              <a:lnSpc>
                <a:spcPct val="90000"/>
              </a:lnSpc>
              <a:buClr>
                <a:schemeClr val="tx1"/>
              </a:buClr>
              <a:buSzPct val="75000"/>
              <a:buNone/>
              <a:defRPr/>
            </a:pPr>
            <a:r>
              <a:rPr lang="en-US" sz="2400" b="1" dirty="0">
                <a:latin typeface="Tahoma" charset="0"/>
                <a:ea typeface="ＭＳ Ｐゴシック" charset="0"/>
                <a:cs typeface="ＭＳ Ｐゴシック" charset="0"/>
              </a:rPr>
              <a:t> </a:t>
            </a:r>
            <a:r>
              <a:rPr lang="en-US" sz="2400" b="1" dirty="0" smtClean="0">
                <a:latin typeface="Tahoma" charset="0"/>
                <a:ea typeface="ＭＳ Ｐゴシック" charset="0"/>
                <a:cs typeface="ＭＳ Ｐゴシック" charset="0"/>
              </a:rPr>
              <a:t>   </a:t>
            </a:r>
            <a:endParaRPr lang="en-US" sz="2400" b="1" dirty="0" smtClean="0">
              <a:latin typeface="Tahoma" charset="0"/>
              <a:ea typeface="ＭＳ Ｐゴシック" charset="0"/>
              <a:cs typeface="ＭＳ Ｐゴシック" charset="0"/>
            </a:endParaRPr>
          </a:p>
          <a:p>
            <a:pPr marL="0" indent="0">
              <a:lnSpc>
                <a:spcPct val="90000"/>
              </a:lnSpc>
              <a:buClr>
                <a:schemeClr val="tx1"/>
              </a:buClr>
              <a:buSzPct val="75000"/>
              <a:buNone/>
              <a:defRPr/>
            </a:pPr>
            <a:r>
              <a:rPr lang="en-US" sz="2000" b="1" dirty="0" smtClean="0">
                <a:latin typeface="Tahoma" charset="0"/>
                <a:ea typeface="ＭＳ Ｐゴシック" charset="0"/>
                <a:cs typeface="ＭＳ Ｐゴシック" charset="0"/>
              </a:rPr>
              <a:t>Example</a:t>
            </a:r>
            <a:r>
              <a:rPr lang="en-US" sz="2000" b="1" dirty="0" smtClean="0">
                <a:latin typeface="Tahoma" charset="0"/>
                <a:ea typeface="ＭＳ Ｐゴシック" charset="0"/>
                <a:cs typeface="ＭＳ Ｐゴシック" charset="0"/>
              </a:rPr>
              <a:t>:</a:t>
            </a:r>
            <a:r>
              <a:rPr lang="en-US" sz="2000" dirty="0" smtClean="0">
                <a:latin typeface="Tahoma" charset="0"/>
                <a:ea typeface="ＭＳ Ｐゴシック" charset="0"/>
                <a:cs typeface="ＭＳ Ｐゴシック" charset="0"/>
              </a:rPr>
              <a:t> </a:t>
            </a:r>
            <a:r>
              <a:rPr lang="en-US" sz="2000" dirty="0" smtClean="0">
                <a:latin typeface="Tahoma" charset="0"/>
                <a:ea typeface="ＭＳ Ｐゴシック" charset="0"/>
                <a:cs typeface="ＭＳ Ｐゴシック" charset="0"/>
              </a:rPr>
              <a:t>	fault</a:t>
            </a:r>
            <a:r>
              <a:rPr lang="en-US" sz="2000" dirty="0">
                <a:latin typeface="Tahoma" charset="0"/>
                <a:ea typeface="ＭＳ Ｐゴシック" charset="0"/>
                <a:cs typeface="ＭＳ Ｐゴシック" charset="0"/>
              </a:rPr>
              <a:t>:    </a:t>
            </a:r>
            <a:r>
              <a:rPr lang="en-US" sz="2000" dirty="0" smtClean="0">
                <a:latin typeface="Tahoma" charset="0"/>
                <a:ea typeface="ＭＳ Ｐゴシック" charset="0"/>
                <a:cs typeface="ＭＳ Ｐゴシック" charset="0"/>
              </a:rPr>
              <a:t>	system crashes</a:t>
            </a:r>
            <a:br>
              <a:rPr lang="en-US" sz="2000" dirty="0" smtClean="0">
                <a:latin typeface="Tahoma" charset="0"/>
                <a:ea typeface="ＭＳ Ｐゴシック" charset="0"/>
                <a:cs typeface="ＭＳ Ｐゴシック" charset="0"/>
              </a:rPr>
            </a:br>
            <a:r>
              <a:rPr lang="en-US" sz="2000" dirty="0" smtClean="0">
                <a:latin typeface="Tahoma" charset="0"/>
                <a:ea typeface="ＭＳ Ｐゴシック" charset="0"/>
                <a:cs typeface="ＭＳ Ｐゴシック" charset="0"/>
              </a:rPr>
              <a:t>	        </a:t>
            </a:r>
            <a:r>
              <a:rPr lang="en-US" sz="2000" dirty="0" smtClean="0">
                <a:latin typeface="Tahoma" charset="0"/>
                <a:ea typeface="ＭＳ Ｐゴシック" charset="0"/>
                <a:cs typeface="ＭＳ Ｐゴシック" charset="0"/>
              </a:rPr>
              <a:t>	defect</a:t>
            </a:r>
            <a:r>
              <a:rPr lang="en-US" sz="2000" dirty="0">
                <a:latin typeface="Tahoma" charset="0"/>
                <a:ea typeface="ＭＳ Ｐゴシック" charset="0"/>
                <a:cs typeface="ＭＳ Ｐゴシック" charset="0"/>
              </a:rPr>
              <a:t>:  </a:t>
            </a:r>
            <a:r>
              <a:rPr lang="en-US" sz="2000" dirty="0" smtClean="0">
                <a:latin typeface="Tahoma" charset="0"/>
                <a:ea typeface="ＭＳ Ｐゴシック" charset="0"/>
                <a:cs typeface="ＭＳ Ｐゴシック" charset="0"/>
              </a:rPr>
              <a:t>system </a:t>
            </a:r>
            <a:r>
              <a:rPr lang="en-US" sz="2000" dirty="0">
                <a:latin typeface="Tahoma" charset="0"/>
                <a:ea typeface="ＭＳ Ｐゴシック" charset="0"/>
                <a:cs typeface="ＭＳ Ｐゴシック" charset="0"/>
              </a:rPr>
              <a:t>cannot generate output </a:t>
            </a:r>
            <a:r>
              <a:rPr lang="en-US" sz="2000" dirty="0" smtClean="0">
                <a:latin typeface="Tahoma" charset="0"/>
                <a:ea typeface="ＭＳ Ｐゴシック" charset="0"/>
                <a:cs typeface="ＭＳ Ｐゴシック" charset="0"/>
              </a:rPr>
              <a:t>file</a:t>
            </a:r>
            <a:br>
              <a:rPr lang="en-US" sz="2000" dirty="0" smtClean="0">
                <a:latin typeface="Tahoma" charset="0"/>
                <a:ea typeface="ＭＳ Ｐゴシック" charset="0"/>
                <a:cs typeface="ＭＳ Ｐゴシック" charset="0"/>
              </a:rPr>
            </a:br>
            <a:r>
              <a:rPr lang="en-US" sz="2000" dirty="0" smtClean="0">
                <a:latin typeface="Tahoma" charset="0"/>
                <a:ea typeface="ＭＳ Ｐゴシック" charset="0"/>
                <a:cs typeface="ＭＳ Ｐゴシック" charset="0"/>
              </a:rPr>
              <a:t>	         </a:t>
            </a:r>
            <a:r>
              <a:rPr lang="en-US" sz="2000" dirty="0" smtClean="0">
                <a:latin typeface="Tahoma" charset="0"/>
                <a:ea typeface="ＭＳ Ｐゴシック" charset="0"/>
                <a:cs typeface="ＭＳ Ｐゴシック" charset="0"/>
              </a:rPr>
              <a:t>	bug</a:t>
            </a:r>
            <a:r>
              <a:rPr lang="en-US" sz="2000" dirty="0" smtClean="0">
                <a:latin typeface="Tahoma" charset="0"/>
                <a:ea typeface="ＭＳ Ｐゴシック" charset="0"/>
                <a:cs typeface="ＭＳ Ｐゴシック" charset="0"/>
              </a:rPr>
              <a:t>:   	null pointer dereference </a:t>
            </a:r>
            <a:br>
              <a:rPr lang="en-US" sz="2000" dirty="0" smtClean="0">
                <a:latin typeface="Tahoma" charset="0"/>
                <a:ea typeface="ＭＳ Ｐゴシック" charset="0"/>
                <a:cs typeface="ＭＳ Ｐゴシック" charset="0"/>
              </a:rPr>
            </a:br>
            <a:r>
              <a:rPr lang="en-US" sz="2000" dirty="0" smtClean="0">
                <a:latin typeface="Tahoma" charset="0"/>
                <a:ea typeface="ＭＳ Ｐゴシック" charset="0"/>
                <a:cs typeface="ＭＳ Ｐゴシック" charset="0"/>
              </a:rPr>
              <a:t>    	         </a:t>
            </a:r>
            <a:br>
              <a:rPr lang="en-US" sz="2000" dirty="0" smtClean="0">
                <a:latin typeface="Tahoma" charset="0"/>
                <a:ea typeface="ＭＳ Ｐゴシック" charset="0"/>
                <a:cs typeface="ＭＳ Ｐゴシック" charset="0"/>
              </a:rPr>
            </a:br>
            <a:r>
              <a:rPr lang="en-US" sz="2000" dirty="0" smtClean="0">
                <a:latin typeface="Tahoma" charset="0"/>
                <a:ea typeface="ＭＳ Ｐゴシック" charset="0"/>
                <a:cs typeface="ＭＳ Ｐゴシック" charset="0"/>
              </a:rPr>
              <a:t>	         	</a:t>
            </a:r>
            <a:br>
              <a:rPr lang="en-US" sz="2000" dirty="0" smtClean="0">
                <a:latin typeface="Tahoma" charset="0"/>
                <a:ea typeface="ＭＳ Ｐゴシック" charset="0"/>
                <a:cs typeface="ＭＳ Ｐゴシック" charset="0"/>
              </a:rPr>
            </a:br>
            <a:endParaRPr lang="en-US" sz="2000" dirty="0">
              <a:latin typeface="Tahoma" charset="0"/>
              <a:ea typeface="ＭＳ Ｐゴシック" charset="0"/>
            </a:endParaRPr>
          </a:p>
          <a:p>
            <a:pPr>
              <a:lnSpc>
                <a:spcPct val="90000"/>
              </a:lnSpc>
              <a:buFontTx/>
              <a:buNone/>
              <a:defRPr/>
            </a:pPr>
            <a:r>
              <a:rPr lang="en-US" sz="2000" dirty="0">
                <a:latin typeface="Tahoma" charset="0"/>
                <a:ea typeface="ＭＳ Ｐゴシック" charset="0"/>
                <a:cs typeface="ＭＳ Ｐゴシック" charset="0"/>
              </a:rPr>
              <a:t>~17% of maintenance: </a:t>
            </a:r>
            <a:r>
              <a:rPr lang="en-US" sz="2000" b="1" dirty="0">
                <a:latin typeface="Tahoma" charset="0"/>
                <a:ea typeface="ＭＳ Ｐゴシック" charset="0"/>
                <a:cs typeface="ＭＳ Ｐゴシック" charset="0"/>
              </a:rPr>
              <a:t>correcting </a:t>
            </a:r>
            <a:r>
              <a:rPr lang="en-US" sz="2000" dirty="0">
                <a:latin typeface="Tahoma" charset="0"/>
                <a:ea typeface="ＭＳ Ｐゴシック" charset="0"/>
                <a:cs typeface="ＭＳ Ｐゴシック" charset="0"/>
              </a:rPr>
              <a:t>defects</a:t>
            </a:r>
          </a:p>
        </p:txBody>
      </p:sp>
      <p:sp>
        <p:nvSpPr>
          <p:cNvPr id="44042" name="AutoShape 6"/>
          <p:cNvSpPr>
            <a:spLocks noChangeArrowheads="1"/>
          </p:cNvSpPr>
          <p:nvPr/>
        </p:nvSpPr>
        <p:spPr bwMode="auto">
          <a:xfrm>
            <a:off x="655638" y="2853184"/>
            <a:ext cx="1104900"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44043" name="WordArt 7"/>
          <p:cNvSpPr>
            <a:spLocks noChangeArrowheads="1" noChangeShapeType="1" noTextEdit="1"/>
          </p:cNvSpPr>
          <p:nvPr/>
        </p:nvSpPr>
        <p:spPr bwMode="auto">
          <a:xfrm>
            <a:off x="785813" y="2905572"/>
            <a:ext cx="863600"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fault</a:t>
            </a:r>
          </a:p>
        </p:txBody>
      </p:sp>
      <p:sp>
        <p:nvSpPr>
          <p:cNvPr id="44044" name="AutoShape 8"/>
          <p:cNvSpPr>
            <a:spLocks noChangeArrowheads="1"/>
          </p:cNvSpPr>
          <p:nvPr/>
        </p:nvSpPr>
        <p:spPr bwMode="auto">
          <a:xfrm>
            <a:off x="1951038" y="2853184"/>
            <a:ext cx="1104900"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44045" name="WordArt 9"/>
          <p:cNvSpPr>
            <a:spLocks noChangeArrowheads="1" noChangeShapeType="1" noTextEdit="1"/>
          </p:cNvSpPr>
          <p:nvPr/>
        </p:nvSpPr>
        <p:spPr bwMode="auto">
          <a:xfrm>
            <a:off x="2081213" y="2905572"/>
            <a:ext cx="863600"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defect</a:t>
            </a:r>
          </a:p>
        </p:txBody>
      </p:sp>
      <p:sp>
        <p:nvSpPr>
          <p:cNvPr id="44046" name="AutoShape 10"/>
          <p:cNvSpPr>
            <a:spLocks noChangeArrowheads="1"/>
          </p:cNvSpPr>
          <p:nvPr/>
        </p:nvSpPr>
        <p:spPr bwMode="auto">
          <a:xfrm>
            <a:off x="3248025" y="2853184"/>
            <a:ext cx="1104900"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44047" name="WordArt 11"/>
          <p:cNvSpPr>
            <a:spLocks noChangeArrowheads="1" noChangeShapeType="1" noTextEdit="1"/>
          </p:cNvSpPr>
          <p:nvPr/>
        </p:nvSpPr>
        <p:spPr bwMode="auto">
          <a:xfrm>
            <a:off x="3378200" y="2905572"/>
            <a:ext cx="863600"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report</a:t>
            </a:r>
          </a:p>
        </p:txBody>
      </p:sp>
      <p:sp>
        <p:nvSpPr>
          <p:cNvPr id="44048" name="AutoShape 12"/>
          <p:cNvSpPr>
            <a:spLocks noChangeArrowheads="1"/>
          </p:cNvSpPr>
          <p:nvPr/>
        </p:nvSpPr>
        <p:spPr bwMode="auto">
          <a:xfrm>
            <a:off x="4543425" y="2853184"/>
            <a:ext cx="1344613"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44049" name="WordArt 13"/>
          <p:cNvSpPr>
            <a:spLocks noChangeArrowheads="1" noChangeShapeType="1" noTextEdit="1"/>
          </p:cNvSpPr>
          <p:nvPr/>
        </p:nvSpPr>
        <p:spPr bwMode="auto">
          <a:xfrm>
            <a:off x="4645025" y="2924622"/>
            <a:ext cx="1141413"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find bug</a:t>
            </a:r>
          </a:p>
        </p:txBody>
      </p:sp>
      <p:sp>
        <p:nvSpPr>
          <p:cNvPr id="44050" name="AutoShape 17"/>
          <p:cNvSpPr>
            <a:spLocks noChangeArrowheads="1"/>
          </p:cNvSpPr>
          <p:nvPr/>
        </p:nvSpPr>
        <p:spPr bwMode="auto">
          <a:xfrm>
            <a:off x="6078538" y="2853184"/>
            <a:ext cx="1273175"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44051" name="WordArt 18"/>
          <p:cNvSpPr>
            <a:spLocks noChangeArrowheads="1" noChangeShapeType="1" noTextEdit="1"/>
          </p:cNvSpPr>
          <p:nvPr/>
        </p:nvSpPr>
        <p:spPr bwMode="auto">
          <a:xfrm>
            <a:off x="6180138" y="2924622"/>
            <a:ext cx="1027112"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fix bug</a:t>
            </a:r>
          </a:p>
        </p:txBody>
      </p:sp>
      <p:sp>
        <p:nvSpPr>
          <p:cNvPr id="44052" name="AutoShape 19"/>
          <p:cNvSpPr>
            <a:spLocks noChangeArrowheads="1"/>
          </p:cNvSpPr>
          <p:nvPr/>
        </p:nvSpPr>
        <p:spPr bwMode="auto">
          <a:xfrm>
            <a:off x="7546975" y="2851597"/>
            <a:ext cx="1273175"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44053" name="WordArt 20"/>
          <p:cNvSpPr>
            <a:spLocks noChangeArrowheads="1" noChangeShapeType="1" noTextEdit="1"/>
          </p:cNvSpPr>
          <p:nvPr/>
        </p:nvSpPr>
        <p:spPr bwMode="auto">
          <a:xfrm>
            <a:off x="7648575" y="2923034"/>
            <a:ext cx="1027113"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report</a:t>
            </a:r>
          </a:p>
        </p:txBody>
      </p:sp>
    </p:spTree>
    <p:extLst>
      <p:ext uri="{BB962C8B-B14F-4D97-AF65-F5344CB8AC3E}">
        <p14:creationId xmlns:p14="http://schemas.microsoft.com/office/powerpoint/2010/main" val="113691551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638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638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638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6389">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16389">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499"/>
                                          </p:stCondLst>
                                        </p:cTn>
                                        <p:tgtEl>
                                          <p:spTgt spid="16389">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6389">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6389">
                                            <p:txEl>
                                              <p:pRg st="10" end="10"/>
                                            </p:txEl>
                                          </p:spTgt>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499"/>
                                          </p:stCondLst>
                                        </p:cTn>
                                        <p:tgtEl>
                                          <p:spTgt spid="1638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9" name="Rectangle 1026"/>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170" name="Rectangle 1027"/>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171" name="Rectangle 1028"/>
          <p:cNvSpPr>
            <a:spLocks noGrp="1" noChangeArrowheads="1"/>
          </p:cNvSpPr>
          <p:nvPr>
            <p:ph type="title"/>
          </p:nvPr>
        </p:nvSpPr>
        <p:spPr>
          <a:noFill/>
        </p:spPr>
        <p:txBody>
          <a:bodyPr/>
          <a:lstStyle/>
          <a:p>
            <a:r>
              <a:rPr lang="en-US" sz="3600">
                <a:latin typeface="Arial Black" charset="0"/>
                <a:ea typeface="ＭＳ Ｐゴシック" charset="0"/>
                <a:cs typeface="ＭＳ Ｐゴシック" charset="0"/>
              </a:rPr>
              <a:t>Software Maintenance</a:t>
            </a:r>
            <a:br>
              <a:rPr lang="en-US" sz="3600">
                <a:latin typeface="Arial Black" charset="0"/>
                <a:ea typeface="ＭＳ Ｐゴシック" charset="0"/>
                <a:cs typeface="ＭＳ Ｐゴシック" charset="0"/>
              </a:rPr>
            </a:br>
            <a:r>
              <a:rPr lang="en-US" sz="3200">
                <a:latin typeface="Arial Black" charset="0"/>
                <a:ea typeface="ＭＳ Ｐゴシック" charset="0"/>
                <a:cs typeface="ＭＳ Ｐゴシック" charset="0"/>
              </a:rPr>
              <a:t>				- Terminology</a:t>
            </a:r>
          </a:p>
        </p:txBody>
      </p:sp>
      <p:sp>
        <p:nvSpPr>
          <p:cNvPr id="103429" name="Rectangle 1029"/>
          <p:cNvSpPr>
            <a:spLocks noGrp="1" noChangeArrowheads="1"/>
          </p:cNvSpPr>
          <p:nvPr>
            <p:ph type="body" idx="1"/>
          </p:nvPr>
        </p:nvSpPr>
        <p:spPr>
          <a:xfrm>
            <a:off x="457200" y="1885950"/>
            <a:ext cx="8382000" cy="4743450"/>
          </a:xfrm>
          <a:noFill/>
        </p:spPr>
        <p:txBody>
          <a:bodyPr/>
          <a:lstStyle/>
          <a:p>
            <a:pPr>
              <a:buClr>
                <a:schemeClr val="tx1"/>
              </a:buClr>
              <a:buSzPct val="75000"/>
              <a:buFont typeface="Monotype Sorts" charset="0"/>
              <a:buChar char="u"/>
            </a:pPr>
            <a:r>
              <a:rPr lang="en-US" sz="3600" b="1">
                <a:latin typeface="Tahoma" charset="0"/>
                <a:ea typeface="ＭＳ Ｐゴシック" charset="0"/>
                <a:cs typeface="ＭＳ Ｐゴシック" charset="0"/>
              </a:rPr>
              <a:t>Software Evolution</a:t>
            </a:r>
          </a:p>
          <a:p>
            <a:pPr lvl="1">
              <a:buClr>
                <a:schemeClr val="tx1"/>
              </a:buClr>
              <a:buFontTx/>
              <a:buChar char="–"/>
            </a:pPr>
            <a:r>
              <a:rPr lang="en-US">
                <a:latin typeface="Tahoma" charset="0"/>
                <a:ea typeface="ＭＳ Ｐゴシック" charset="0"/>
              </a:rPr>
              <a:t>a continuous change from a lesser, simpler, or worse state to a higher or better state</a:t>
            </a:r>
          </a:p>
          <a:p>
            <a:pPr lvl="1">
              <a:buClr>
                <a:schemeClr val="tx1"/>
              </a:buClr>
              <a:buFontTx/>
              <a:buChar char="–"/>
            </a:pPr>
            <a:endParaRPr lang="en-US">
              <a:latin typeface="Tahoma" charset="0"/>
              <a:ea typeface="ＭＳ Ｐゴシック" charset="0"/>
            </a:endParaRPr>
          </a:p>
          <a:p>
            <a:pPr>
              <a:buClr>
                <a:schemeClr val="tx1"/>
              </a:buClr>
              <a:buSzPct val="75000"/>
              <a:buFont typeface="Monotype Sorts" charset="0"/>
              <a:buChar char="u"/>
            </a:pPr>
            <a:r>
              <a:rPr lang="en-US" sz="3600" b="1">
                <a:latin typeface="Tahoma" charset="0"/>
                <a:ea typeface="ＭＳ Ｐゴシック" charset="0"/>
                <a:cs typeface="ＭＳ Ｐゴシック" charset="0"/>
              </a:rPr>
              <a:t>Software Maintenance</a:t>
            </a:r>
            <a:endParaRPr lang="en-US" sz="3600">
              <a:latin typeface="Tahoma" charset="0"/>
              <a:ea typeface="ＭＳ Ｐゴシック" charset="0"/>
              <a:cs typeface="ＭＳ Ｐゴシック" charset="0"/>
            </a:endParaRPr>
          </a:p>
          <a:p>
            <a:pPr lvl="1">
              <a:buClr>
                <a:schemeClr val="tx1"/>
              </a:buClr>
              <a:buFontTx/>
              <a:buChar char="–"/>
            </a:pPr>
            <a:r>
              <a:rPr lang="en-US">
                <a:latin typeface="Tahoma" charset="0"/>
                <a:ea typeface="ＭＳ Ｐゴシック" charset="0"/>
              </a:rPr>
              <a:t>the activities required to keep a software system operational and responsive </a:t>
            </a:r>
            <a:r>
              <a:rPr lang="en-US" b="1">
                <a:latin typeface="Tahoma" charset="0"/>
                <a:ea typeface="ＭＳ Ｐゴシック" charset="0"/>
              </a:rPr>
              <a:t>after</a:t>
            </a:r>
            <a:r>
              <a:rPr lang="en-US">
                <a:latin typeface="Tahoma" charset="0"/>
                <a:ea typeface="ＭＳ Ｐゴシック" charset="0"/>
              </a:rPr>
              <a:t> it is accepted and placed into production</a:t>
            </a:r>
            <a:endParaRPr lang="en-US" sz="3200">
              <a:latin typeface="Tahoma" charset="0"/>
              <a:ea typeface="ＭＳ Ｐゴシック" charset="0"/>
            </a:endParaRPr>
          </a:p>
          <a:p>
            <a:pPr>
              <a:buClr>
                <a:schemeClr val="tx1"/>
              </a:buClr>
              <a:buSzPct val="75000"/>
              <a:buFont typeface="Monotype Sorts" charset="0"/>
              <a:buChar char="u"/>
            </a:pPr>
            <a:endParaRPr lang="en-US">
              <a:latin typeface="Tahoma" charset="0"/>
              <a:ea typeface="ＭＳ Ｐゴシック" charset="0"/>
              <a:cs typeface="ＭＳ Ｐゴシック"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0342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03429">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0342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0342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9"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6081"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6082"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6083" name="Rectangle 4"/>
          <p:cNvSpPr>
            <a:spLocks noGrp="1" noChangeArrowheads="1"/>
          </p:cNvSpPr>
          <p:nvPr>
            <p:ph type="title"/>
          </p:nvPr>
        </p:nvSpPr>
        <p:spPr>
          <a:xfrm>
            <a:off x="406400" y="228600"/>
            <a:ext cx="8486080" cy="1143000"/>
          </a:xfrm>
          <a:noFill/>
        </p:spPr>
        <p:txBody>
          <a:bodyPr/>
          <a:lstStyle/>
          <a:p>
            <a:r>
              <a:rPr lang="en-US" dirty="0">
                <a:latin typeface="Arial Black" charset="0"/>
                <a:ea typeface="ＭＳ Ｐゴシック" charset="0"/>
                <a:cs typeface="ＭＳ Ｐゴシック" charset="0"/>
              </a:rPr>
              <a:t>Adaptive </a:t>
            </a:r>
            <a:r>
              <a:rPr lang="en-US" dirty="0" smtClean="0">
                <a:latin typeface="Arial Black" charset="0"/>
                <a:ea typeface="ＭＳ Ｐゴシック" charset="0"/>
                <a:cs typeface="ＭＳ Ｐゴシック" charset="0"/>
              </a:rPr>
              <a:t>Maintenance (AM)</a:t>
            </a:r>
            <a:endParaRPr lang="en-US" dirty="0">
              <a:latin typeface="Arial Black" charset="0"/>
              <a:ea typeface="ＭＳ Ｐゴシック" charset="0"/>
              <a:cs typeface="ＭＳ Ｐゴシック" charset="0"/>
            </a:endParaRPr>
          </a:p>
        </p:txBody>
      </p:sp>
      <p:sp>
        <p:nvSpPr>
          <p:cNvPr id="18437" name="Rectangle 5"/>
          <p:cNvSpPr>
            <a:spLocks noGrp="1" noChangeArrowheads="1"/>
          </p:cNvSpPr>
          <p:nvPr>
            <p:ph type="body" idx="1"/>
          </p:nvPr>
        </p:nvSpPr>
        <p:spPr>
          <a:xfrm>
            <a:off x="304800" y="1885950"/>
            <a:ext cx="8839200" cy="4591050"/>
          </a:xfrm>
          <a:noFill/>
        </p:spPr>
        <p:txBody>
          <a:bodyPr/>
          <a:lstStyle/>
          <a:p>
            <a:pPr>
              <a:buClr>
                <a:schemeClr val="tx1"/>
              </a:buClr>
              <a:buSzPct val="75000"/>
              <a:buFont typeface="Monotype Sorts" charset="0"/>
              <a:buChar char="u"/>
            </a:pPr>
            <a:r>
              <a:rPr lang="en-US" sz="2400" b="1" dirty="0">
                <a:latin typeface="Tahoma" charset="0"/>
                <a:ea typeface="ＭＳ Ｐゴシック" charset="0"/>
                <a:cs typeface="ＭＳ Ｐゴシック" charset="0"/>
              </a:rPr>
              <a:t>includes all changes to meet the evolving needs of the </a:t>
            </a:r>
            <a:r>
              <a:rPr lang="en-US" sz="2400" b="1" dirty="0">
                <a:solidFill>
                  <a:srgbClr val="3366FF"/>
                </a:solidFill>
                <a:latin typeface="Tahoma" charset="0"/>
                <a:ea typeface="ＭＳ Ｐゴシック" charset="0"/>
                <a:cs typeface="ＭＳ Ｐゴシック" charset="0"/>
              </a:rPr>
              <a:t>user</a:t>
            </a:r>
            <a:r>
              <a:rPr lang="en-US" sz="2400" b="1" dirty="0">
                <a:latin typeface="Tahoma" charset="0"/>
                <a:ea typeface="ＭＳ Ｐゴシック" charset="0"/>
                <a:cs typeface="ＭＳ Ｐゴシック" charset="0"/>
              </a:rPr>
              <a:t> and the </a:t>
            </a:r>
            <a:r>
              <a:rPr lang="en-US" sz="2400" b="1" dirty="0">
                <a:solidFill>
                  <a:srgbClr val="3366FF"/>
                </a:solidFill>
                <a:latin typeface="Tahoma" charset="0"/>
                <a:ea typeface="ＭＳ Ｐゴシック" charset="0"/>
                <a:cs typeface="ＭＳ Ｐゴシック" charset="0"/>
              </a:rPr>
              <a:t>environment</a:t>
            </a:r>
            <a:endParaRPr lang="en-US" sz="2400" dirty="0">
              <a:solidFill>
                <a:srgbClr val="3366FF"/>
              </a:solidFill>
              <a:latin typeface="Tahoma" charset="0"/>
              <a:ea typeface="ＭＳ Ｐゴシック" charset="0"/>
              <a:cs typeface="ＭＳ Ｐゴシック" charset="0"/>
            </a:endParaRPr>
          </a:p>
          <a:p>
            <a:pPr lvl="2">
              <a:buClr>
                <a:schemeClr val="tx1"/>
              </a:buClr>
              <a:buFontTx/>
              <a:buChar char="–"/>
            </a:pPr>
            <a:r>
              <a:rPr lang="en-US" sz="2000" dirty="0">
                <a:latin typeface="Tahoma" charset="0"/>
                <a:ea typeface="ＭＳ Ｐゴシック" charset="0"/>
              </a:rPr>
              <a:t>i.e. modifications to a system to cope with a changing environment, e.g. changed hardware, OS, user needs</a:t>
            </a:r>
          </a:p>
          <a:p>
            <a:pPr>
              <a:buClr>
                <a:schemeClr val="tx1"/>
              </a:buClr>
              <a:buFontTx/>
              <a:buNone/>
            </a:pPr>
            <a:r>
              <a:rPr lang="en-US" sz="2400" dirty="0" smtClean="0">
                <a:latin typeface="Tahoma" charset="0"/>
                <a:ea typeface="ＭＳ Ｐゴシック" charset="0"/>
                <a:cs typeface="ＭＳ Ｐゴシック" charset="0"/>
              </a:rPr>
              <a:t>25</a:t>
            </a:r>
            <a:r>
              <a:rPr lang="en-US" sz="2400" dirty="0" smtClean="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of </a:t>
            </a:r>
            <a:r>
              <a:rPr lang="en-US" sz="2400" dirty="0" smtClean="0">
                <a:latin typeface="Tahoma" charset="0"/>
                <a:ea typeface="ＭＳ Ｐゴシック" charset="0"/>
                <a:cs typeface="ＭＳ Ｐゴシック" charset="0"/>
              </a:rPr>
              <a:t>AM: </a:t>
            </a:r>
            <a:r>
              <a:rPr lang="en-US" sz="2400" dirty="0">
                <a:solidFill>
                  <a:srgbClr val="3366FF"/>
                </a:solidFill>
                <a:latin typeface="Tahoma" charset="0"/>
                <a:ea typeface="ＭＳ Ｐゴシック" charset="0"/>
                <a:cs typeface="ＭＳ Ｐゴシック" charset="0"/>
              </a:rPr>
              <a:t>change to adapt to a new environment</a:t>
            </a:r>
          </a:p>
          <a:p>
            <a:pPr>
              <a:buClr>
                <a:schemeClr val="tx1"/>
              </a:buClr>
              <a:buFontTx/>
              <a:buNone/>
            </a:pPr>
            <a:endParaRPr lang="en-US" sz="2400" dirty="0">
              <a:latin typeface="Tahoma" charset="0"/>
              <a:ea typeface="ＭＳ Ｐゴシック" charset="0"/>
              <a:cs typeface="ＭＳ Ｐゴシック" charset="0"/>
            </a:endParaRPr>
          </a:p>
          <a:p>
            <a:pPr>
              <a:buClr>
                <a:schemeClr val="tx1"/>
              </a:buClr>
              <a:buSzPct val="75000"/>
              <a:buFont typeface="Monotype Sorts" charset="0"/>
              <a:buChar char="u"/>
            </a:pPr>
            <a:r>
              <a:rPr lang="en-US" sz="2400" b="1" dirty="0">
                <a:latin typeface="Tahoma" charset="0"/>
                <a:ea typeface="ＭＳ Ｐゴシック" charset="0"/>
                <a:cs typeface="ＭＳ Ｐゴシック" charset="0"/>
              </a:rPr>
              <a:t>includes work to enhance a system</a:t>
            </a:r>
            <a:r>
              <a:rPr lang="ja-JP" altLang="en-US" sz="2400" b="1" dirty="0">
                <a:latin typeface="Tahoma" charset="0"/>
                <a:ea typeface="ＭＳ Ｐゴシック" charset="0"/>
                <a:cs typeface="ＭＳ Ｐゴシック" charset="0"/>
              </a:rPr>
              <a:t>’</a:t>
            </a:r>
            <a:r>
              <a:rPr lang="en-US" altLang="ja-JP" sz="2400" b="1" dirty="0">
                <a:latin typeface="Tahoma" charset="0"/>
                <a:ea typeface="ＭＳ Ｐゴシック" charset="0"/>
                <a:cs typeface="ＭＳ Ｐゴシック" charset="0"/>
              </a:rPr>
              <a:t>s functionality</a:t>
            </a:r>
            <a:endParaRPr lang="en-US" altLang="ja-JP" sz="2400" dirty="0">
              <a:latin typeface="Tahoma" charset="0"/>
              <a:ea typeface="ＭＳ Ｐゴシック" charset="0"/>
              <a:cs typeface="ＭＳ Ｐゴシック" charset="0"/>
            </a:endParaRPr>
          </a:p>
          <a:p>
            <a:pPr lvl="2">
              <a:buClr>
                <a:schemeClr val="tx1"/>
              </a:buClr>
              <a:buFontTx/>
              <a:buChar char="–"/>
            </a:pPr>
            <a:r>
              <a:rPr lang="en-US" sz="2000" dirty="0">
                <a:latin typeface="Tahoma" charset="0"/>
                <a:ea typeface="ＭＳ Ｐゴシック" charset="0"/>
              </a:rPr>
              <a:t>i.e. work to change a system when requirements change due to organizational or business changes</a:t>
            </a:r>
          </a:p>
          <a:p>
            <a:pPr>
              <a:buClr>
                <a:schemeClr val="tx1"/>
              </a:buClr>
              <a:buFontTx/>
              <a:buNone/>
            </a:pPr>
            <a:endParaRPr lang="en-US" sz="2400" dirty="0">
              <a:latin typeface="Tahoma" charset="0"/>
              <a:ea typeface="ＭＳ Ｐゴシック" charset="0"/>
              <a:cs typeface="ＭＳ Ｐゴシック" charset="0"/>
            </a:endParaRPr>
          </a:p>
          <a:p>
            <a:pPr>
              <a:buClr>
                <a:schemeClr val="tx1"/>
              </a:buClr>
              <a:buFontTx/>
              <a:buNone/>
            </a:pPr>
            <a:r>
              <a:rPr lang="en-US" sz="2400" dirty="0" smtClean="0">
                <a:latin typeface="Tahoma" charset="0"/>
                <a:ea typeface="ＭＳ Ｐゴシック" charset="0"/>
                <a:cs typeface="ＭＳ Ｐゴシック" charset="0"/>
              </a:rPr>
              <a:t>75</a:t>
            </a:r>
            <a:r>
              <a:rPr lang="en-US" sz="2400" dirty="0" smtClean="0">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of </a:t>
            </a:r>
            <a:r>
              <a:rPr lang="en-US" sz="2400" dirty="0" smtClean="0">
                <a:latin typeface="Tahoma" charset="0"/>
                <a:ea typeface="ＭＳ Ｐゴシック" charset="0"/>
                <a:cs typeface="ＭＳ Ｐゴシック" charset="0"/>
              </a:rPr>
              <a:t>AM: </a:t>
            </a:r>
            <a:r>
              <a:rPr lang="en-US" sz="2400" dirty="0">
                <a:solidFill>
                  <a:srgbClr val="3366FF"/>
                </a:solidFill>
                <a:latin typeface="Tahoma" charset="0"/>
                <a:ea typeface="ＭＳ Ｐゴシック" charset="0"/>
                <a:cs typeface="ＭＳ Ｐゴシック" charset="0"/>
              </a:rPr>
              <a:t>new requirements</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843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8437">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18437">
                                            <p:txEl>
                                              <p:pRg st="2" end="2"/>
                                            </p:txEl>
                                          </p:spTgt>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499"/>
                                          </p:stCondLst>
                                        </p:cTn>
                                        <p:tgtEl>
                                          <p:spTgt spid="18437">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8437">
                                            <p:txEl>
                                              <p:pRg st="5" end="5"/>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843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7" grpId="0" build="p"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9" name="Rectangle 4"/>
          <p:cNvSpPr>
            <a:spLocks noGrp="1" noChangeArrowheads="1"/>
          </p:cNvSpPr>
          <p:nvPr>
            <p:ph type="title"/>
          </p:nvPr>
        </p:nvSpPr>
        <p:spPr>
          <a:noFill/>
        </p:spPr>
        <p:txBody>
          <a:bodyPr/>
          <a:lstStyle/>
          <a:p>
            <a:r>
              <a:rPr lang="en-US">
                <a:latin typeface="Arial Black" charset="0"/>
                <a:ea typeface="ＭＳ Ｐゴシック" charset="0"/>
                <a:cs typeface="ＭＳ Ｐゴシック" charset="0"/>
              </a:rPr>
              <a:t>Adaptive Maintenance</a:t>
            </a:r>
          </a:p>
        </p:txBody>
      </p:sp>
      <p:pic>
        <p:nvPicPr>
          <p:cNvPr id="48130" name="Picture 7"/>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251520" y="1628800"/>
            <a:ext cx="1203818" cy="899054"/>
          </a:xfrm>
          <a:noFill/>
        </p:spPr>
      </p:pic>
      <p:pic>
        <p:nvPicPr>
          <p:cNvPr id="48131"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91531" y="1628800"/>
            <a:ext cx="1267311" cy="892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8132" name="Picture 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3988" y="1628800"/>
            <a:ext cx="1299058" cy="891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48133" name="Picture 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01506" y="1628800"/>
            <a:ext cx="1227946" cy="8736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48134" name="AutoShape 17"/>
          <p:cNvSpPr>
            <a:spLocks noChangeArrowheads="1"/>
          </p:cNvSpPr>
          <p:nvPr/>
        </p:nvSpPr>
        <p:spPr bwMode="auto">
          <a:xfrm>
            <a:off x="1475656" y="1923405"/>
            <a:ext cx="189208" cy="298415"/>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8135" name="AutoShape 20"/>
          <p:cNvSpPr>
            <a:spLocks noChangeArrowheads="1"/>
          </p:cNvSpPr>
          <p:nvPr/>
        </p:nvSpPr>
        <p:spPr bwMode="auto">
          <a:xfrm>
            <a:off x="3004145" y="1928485"/>
            <a:ext cx="189208" cy="298415"/>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8136" name="AutoShape 21"/>
          <p:cNvSpPr>
            <a:spLocks noChangeArrowheads="1"/>
          </p:cNvSpPr>
          <p:nvPr/>
        </p:nvSpPr>
        <p:spPr bwMode="auto">
          <a:xfrm>
            <a:off x="4571402" y="1931024"/>
            <a:ext cx="189208" cy="298415"/>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48137" name="AutoShape 22"/>
          <p:cNvSpPr>
            <a:spLocks noChangeArrowheads="1"/>
          </p:cNvSpPr>
          <p:nvPr/>
        </p:nvSpPr>
        <p:spPr bwMode="auto">
          <a:xfrm>
            <a:off x="6067548" y="1936104"/>
            <a:ext cx="189207" cy="298415"/>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54647" name="Rectangle 23"/>
          <p:cNvSpPr>
            <a:spLocks noChangeArrowheads="1"/>
          </p:cNvSpPr>
          <p:nvPr/>
        </p:nvSpPr>
        <p:spPr bwMode="auto">
          <a:xfrm>
            <a:off x="322362" y="2524384"/>
            <a:ext cx="165735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20000"/>
              </a:spcBef>
              <a:buClr>
                <a:schemeClr val="tx1"/>
              </a:buClr>
              <a:buSzPct val="75000"/>
              <a:buFont typeface="Monotype Sorts" charset="0"/>
              <a:buNone/>
            </a:pPr>
            <a:r>
              <a:rPr lang="en-US" sz="1400" dirty="0">
                <a:latin typeface="Tahoma" charset="0"/>
              </a:rPr>
              <a:t>Windows 3.1</a:t>
            </a:r>
          </a:p>
        </p:txBody>
      </p:sp>
      <p:sp>
        <p:nvSpPr>
          <p:cNvPr id="154648" name="Rectangle 24"/>
          <p:cNvSpPr>
            <a:spLocks noChangeArrowheads="1"/>
          </p:cNvSpPr>
          <p:nvPr/>
        </p:nvSpPr>
        <p:spPr bwMode="auto">
          <a:xfrm>
            <a:off x="1744155" y="2533909"/>
            <a:ext cx="165735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20000"/>
              </a:spcBef>
              <a:buClr>
                <a:schemeClr val="tx1"/>
              </a:buClr>
              <a:buSzPct val="75000"/>
              <a:buFont typeface="Monotype Sorts" charset="0"/>
              <a:buNone/>
            </a:pPr>
            <a:r>
              <a:rPr lang="en-US" sz="1400" dirty="0">
                <a:latin typeface="Tahoma" charset="0"/>
              </a:rPr>
              <a:t>Windows NT</a:t>
            </a:r>
          </a:p>
        </p:txBody>
      </p:sp>
      <p:sp>
        <p:nvSpPr>
          <p:cNvPr id="154649" name="Rectangle 25"/>
          <p:cNvSpPr>
            <a:spLocks noChangeArrowheads="1"/>
          </p:cNvSpPr>
          <p:nvPr/>
        </p:nvSpPr>
        <p:spPr bwMode="auto">
          <a:xfrm>
            <a:off x="3431824" y="2533909"/>
            <a:ext cx="165735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20000"/>
              </a:spcBef>
              <a:buClr>
                <a:schemeClr val="tx1"/>
              </a:buClr>
              <a:buSzPct val="75000"/>
              <a:buFont typeface="Monotype Sorts" charset="0"/>
              <a:buNone/>
            </a:pPr>
            <a:r>
              <a:rPr lang="en-US" sz="1400" dirty="0">
                <a:latin typeface="Tahoma" charset="0"/>
              </a:rPr>
              <a:t>Windows XP</a:t>
            </a:r>
          </a:p>
        </p:txBody>
      </p:sp>
      <p:sp>
        <p:nvSpPr>
          <p:cNvPr id="154650" name="Rectangle 26"/>
          <p:cNvSpPr>
            <a:spLocks noChangeArrowheads="1"/>
          </p:cNvSpPr>
          <p:nvPr/>
        </p:nvSpPr>
        <p:spPr bwMode="auto">
          <a:xfrm>
            <a:off x="5148064" y="2533909"/>
            <a:ext cx="165735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20000"/>
              </a:spcBef>
              <a:buClr>
                <a:schemeClr val="tx1"/>
              </a:buClr>
              <a:buSzPct val="75000"/>
              <a:buFont typeface="Monotype Sorts" charset="0"/>
              <a:buNone/>
            </a:pPr>
            <a:r>
              <a:rPr lang="en-US" sz="1400" dirty="0">
                <a:latin typeface="Tahoma" charset="0"/>
              </a:rPr>
              <a:t>Vista</a:t>
            </a:r>
          </a:p>
        </p:txBody>
      </p:sp>
      <p:sp>
        <p:nvSpPr>
          <p:cNvPr id="154651" name="Rectangle 27"/>
          <p:cNvSpPr>
            <a:spLocks noChangeArrowheads="1"/>
          </p:cNvSpPr>
          <p:nvPr/>
        </p:nvSpPr>
        <p:spPr bwMode="auto">
          <a:xfrm>
            <a:off x="8674099" y="1844824"/>
            <a:ext cx="506413"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20000"/>
              </a:spcBef>
              <a:buClr>
                <a:schemeClr val="tx1"/>
              </a:buClr>
              <a:buSzPct val="75000"/>
              <a:buFont typeface="Monotype Sorts" charset="0"/>
              <a:buNone/>
            </a:pPr>
            <a:r>
              <a:rPr lang="en-US" sz="2000" dirty="0">
                <a:latin typeface="Tahoma" charset="0"/>
              </a:rPr>
              <a:t>….</a:t>
            </a:r>
          </a:p>
        </p:txBody>
      </p:sp>
      <p:sp>
        <p:nvSpPr>
          <p:cNvPr id="154652" name="Rectangle 28"/>
          <p:cNvSpPr>
            <a:spLocks noChangeArrowheads="1"/>
          </p:cNvSpPr>
          <p:nvPr/>
        </p:nvSpPr>
        <p:spPr bwMode="auto">
          <a:xfrm>
            <a:off x="304800" y="3356992"/>
            <a:ext cx="8839200"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20000"/>
              </a:spcBef>
              <a:buClr>
                <a:schemeClr val="tx1"/>
              </a:buClr>
              <a:buSzPct val="75000"/>
              <a:buFont typeface="Monotype Sorts" charset="0"/>
              <a:buNone/>
            </a:pPr>
            <a:r>
              <a:rPr lang="en-US" b="1" dirty="0">
                <a:latin typeface="Tahoma" charset="0"/>
              </a:rPr>
              <a:t>Why is this a good example of AM?</a:t>
            </a:r>
          </a:p>
          <a:p>
            <a:pPr marL="342900" indent="-342900">
              <a:spcBef>
                <a:spcPct val="20000"/>
              </a:spcBef>
              <a:buClr>
                <a:schemeClr val="tx1"/>
              </a:buClr>
              <a:buSzPct val="75000"/>
              <a:buFont typeface="Monotype Sorts" charset="0"/>
              <a:buChar char="u"/>
            </a:pPr>
            <a:r>
              <a:rPr lang="en-US" dirty="0">
                <a:latin typeface="Tahoma" charset="0"/>
              </a:rPr>
              <a:t> adapting system to environment &amp; users changes</a:t>
            </a:r>
          </a:p>
          <a:p>
            <a:pPr marL="342900" indent="-342900">
              <a:spcBef>
                <a:spcPct val="20000"/>
              </a:spcBef>
              <a:buClr>
                <a:schemeClr val="tx1"/>
              </a:buClr>
              <a:buSzPct val="75000"/>
              <a:buFont typeface="Monotype Sorts" charset="0"/>
              <a:buChar char="u"/>
            </a:pPr>
            <a:r>
              <a:rPr lang="en-US" dirty="0">
                <a:latin typeface="Tahoma" charset="0"/>
              </a:rPr>
              <a:t> adding new functionality (adapt to user requirements)</a:t>
            </a:r>
          </a:p>
          <a:p>
            <a:pPr marL="342900" indent="-342900">
              <a:spcBef>
                <a:spcPct val="20000"/>
              </a:spcBef>
              <a:buClr>
                <a:schemeClr val="tx1"/>
              </a:buClr>
              <a:buSzPct val="75000"/>
              <a:buFont typeface="Monotype Sorts" charset="0"/>
              <a:buChar char="u"/>
            </a:pPr>
            <a:endParaRPr lang="en-US" dirty="0">
              <a:latin typeface="Tahoma" charset="0"/>
            </a:endParaRPr>
          </a:p>
          <a:p>
            <a:pPr marL="342900" indent="-342900">
              <a:spcBef>
                <a:spcPct val="20000"/>
              </a:spcBef>
              <a:buClr>
                <a:schemeClr val="tx1"/>
              </a:buClr>
              <a:buSzPct val="75000"/>
              <a:buFont typeface="Monotype Sorts" charset="0"/>
              <a:buNone/>
            </a:pPr>
            <a:r>
              <a:rPr lang="en-US" dirty="0">
                <a:latin typeface="Tahoma" charset="0"/>
              </a:rPr>
              <a:t>Do not confuse this with corrective / perfective maintenance!</a:t>
            </a:r>
          </a:p>
          <a:p>
            <a:pPr marL="342900" indent="-342900">
              <a:spcBef>
                <a:spcPct val="20000"/>
              </a:spcBef>
              <a:buClr>
                <a:schemeClr val="tx1"/>
              </a:buClr>
              <a:buSzPct val="75000"/>
              <a:buFont typeface="Monotype Sorts" charset="0"/>
              <a:buNone/>
            </a:pPr>
            <a:r>
              <a:rPr lang="en-US" dirty="0" smtClean="0">
                <a:latin typeface="Tahoma" charset="0"/>
              </a:rPr>
              <a:t>(for perfective maintenance, see next slide)</a:t>
            </a:r>
            <a:endParaRPr lang="en-US" dirty="0">
              <a:latin typeface="Tahoma" charset="0"/>
            </a:endParaRPr>
          </a:p>
          <a:p>
            <a:pPr marL="1143000" lvl="2" indent="-228600">
              <a:spcBef>
                <a:spcPct val="20000"/>
              </a:spcBef>
              <a:buClr>
                <a:schemeClr val="tx1"/>
              </a:buClr>
              <a:buSzPct val="100000"/>
              <a:buFontTx/>
              <a:buChar char="–"/>
            </a:pPr>
            <a:endParaRPr lang="en-US" sz="1800" dirty="0">
              <a:latin typeface="Tahoma" charset="0"/>
            </a:endParaRPr>
          </a:p>
        </p:txBody>
      </p:sp>
      <p:pic>
        <p:nvPicPr>
          <p:cNvPr id="5" name="Picture 4"/>
          <p:cNvPicPr>
            <a:picLocks noChangeAspect="1"/>
          </p:cNvPicPr>
          <p:nvPr/>
        </p:nvPicPr>
        <p:blipFill>
          <a:blip r:embed="rId7"/>
          <a:stretch>
            <a:fillRect/>
          </a:stretch>
        </p:blipFill>
        <p:spPr>
          <a:xfrm>
            <a:off x="6297278" y="1628800"/>
            <a:ext cx="936104" cy="907737"/>
          </a:xfrm>
          <a:prstGeom prst="rect">
            <a:avLst/>
          </a:prstGeom>
        </p:spPr>
      </p:pic>
      <p:pic>
        <p:nvPicPr>
          <p:cNvPr id="6" name="Picture 5"/>
          <p:cNvPicPr>
            <a:picLocks noChangeAspect="1"/>
          </p:cNvPicPr>
          <p:nvPr/>
        </p:nvPicPr>
        <p:blipFill>
          <a:blip r:embed="rId8"/>
          <a:stretch>
            <a:fillRect/>
          </a:stretch>
        </p:blipFill>
        <p:spPr>
          <a:xfrm>
            <a:off x="7492927" y="1660288"/>
            <a:ext cx="885002" cy="864096"/>
          </a:xfrm>
          <a:prstGeom prst="rect">
            <a:avLst/>
          </a:prstGeom>
        </p:spPr>
      </p:pic>
      <p:sp>
        <p:nvSpPr>
          <p:cNvPr id="22" name="AutoShape 22"/>
          <p:cNvSpPr>
            <a:spLocks noChangeArrowheads="1"/>
          </p:cNvSpPr>
          <p:nvPr/>
        </p:nvSpPr>
        <p:spPr bwMode="auto">
          <a:xfrm>
            <a:off x="7263113" y="1937824"/>
            <a:ext cx="189207" cy="298415"/>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23" name="Rectangle 26"/>
          <p:cNvSpPr>
            <a:spLocks noChangeArrowheads="1"/>
          </p:cNvSpPr>
          <p:nvPr/>
        </p:nvSpPr>
        <p:spPr bwMode="auto">
          <a:xfrm>
            <a:off x="6248008" y="2534234"/>
            <a:ext cx="165735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20000"/>
              </a:spcBef>
              <a:buClr>
                <a:schemeClr val="tx1"/>
              </a:buClr>
              <a:buSzPct val="75000"/>
              <a:buFont typeface="Monotype Sorts" charset="0"/>
              <a:buNone/>
            </a:pPr>
            <a:r>
              <a:rPr lang="en-US" sz="1400" dirty="0" smtClean="0">
                <a:latin typeface="Tahoma" charset="0"/>
              </a:rPr>
              <a:t>Windows 7</a:t>
            </a:r>
            <a:endParaRPr lang="en-US" sz="1400" dirty="0">
              <a:latin typeface="Tahoma" charset="0"/>
            </a:endParaRPr>
          </a:p>
        </p:txBody>
      </p:sp>
      <p:sp>
        <p:nvSpPr>
          <p:cNvPr id="24" name="Rectangle 26"/>
          <p:cNvSpPr>
            <a:spLocks noChangeArrowheads="1"/>
          </p:cNvSpPr>
          <p:nvPr/>
        </p:nvSpPr>
        <p:spPr bwMode="auto">
          <a:xfrm>
            <a:off x="7422292" y="2534234"/>
            <a:ext cx="1657350" cy="503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342900" indent="-342900">
              <a:spcBef>
                <a:spcPct val="20000"/>
              </a:spcBef>
              <a:buClr>
                <a:schemeClr val="tx1"/>
              </a:buClr>
              <a:buSzPct val="75000"/>
              <a:buFont typeface="Monotype Sorts" charset="0"/>
              <a:buNone/>
            </a:pPr>
            <a:r>
              <a:rPr lang="en-US" sz="1400" dirty="0" smtClean="0">
                <a:latin typeface="Tahoma" charset="0"/>
              </a:rPr>
              <a:t>Windows 8</a:t>
            </a:r>
            <a:endParaRPr lang="en-US" sz="1400" dirty="0">
              <a:latin typeface="Tahoma" charset="0"/>
            </a:endParaRPr>
          </a:p>
        </p:txBody>
      </p:sp>
      <p:sp>
        <p:nvSpPr>
          <p:cNvPr id="25" name="AutoShape 22"/>
          <p:cNvSpPr>
            <a:spLocks noChangeArrowheads="1"/>
          </p:cNvSpPr>
          <p:nvPr/>
        </p:nvSpPr>
        <p:spPr bwMode="auto">
          <a:xfrm>
            <a:off x="8399372" y="1955993"/>
            <a:ext cx="189207" cy="298415"/>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Tree>
    <p:extLst>
      <p:ext uri="{BB962C8B-B14F-4D97-AF65-F5344CB8AC3E}">
        <p14:creationId xmlns:p14="http://schemas.microsoft.com/office/powerpoint/2010/main" val="3308545693"/>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464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4648">
                                            <p:txEl>
                                              <p:pRg st="0" end="0"/>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4649">
                                            <p:txEl>
                                              <p:pRg st="0" end="0"/>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154650">
                                            <p:txEl>
                                              <p:pRg st="0" end="0"/>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154651">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154652">
                                            <p:txEl>
                                              <p:pRg st="0" end="0"/>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154652">
                                            <p:txEl>
                                              <p:pRg st="1" end="1"/>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154652">
                                            <p:txEl>
                                              <p:pRg st="2" end="2"/>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154652">
                                            <p:txEl>
                                              <p:pRg st="4" end="4"/>
                                            </p:txEl>
                                          </p:spTgt>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154652">
                                            <p:txEl>
                                              <p:pRg st="5" end="5"/>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23">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499"/>
                                          </p:stCondLst>
                                        </p:cTn>
                                        <p:tgtEl>
                                          <p:spTgt spid="2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47" grpId="0" build="p" autoUpdateAnimBg="0"/>
      <p:bldP spid="154648" grpId="0" build="p" autoUpdateAnimBg="0"/>
      <p:bldP spid="154649" grpId="0" build="p" autoUpdateAnimBg="0"/>
      <p:bldP spid="154650" grpId="0" build="p" autoUpdateAnimBg="0"/>
      <p:bldP spid="154651" grpId="0" build="p" autoUpdateAnimBg="0"/>
      <p:bldP spid="154652" grpId="0" build="p" autoUpdateAnimBg="0"/>
      <p:bldP spid="23" grpId="0" build="p" autoUpdateAnimBg="0"/>
      <p:bldP spid="24"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7"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017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0179" name="Rectangle 4"/>
          <p:cNvSpPr>
            <a:spLocks noGrp="1" noChangeArrowheads="1"/>
          </p:cNvSpPr>
          <p:nvPr>
            <p:ph type="title"/>
          </p:nvPr>
        </p:nvSpPr>
        <p:spPr>
          <a:xfrm>
            <a:off x="406400" y="228600"/>
            <a:ext cx="8414072" cy="1143000"/>
          </a:xfrm>
          <a:noFill/>
        </p:spPr>
        <p:txBody>
          <a:bodyPr/>
          <a:lstStyle/>
          <a:p>
            <a:r>
              <a:rPr lang="en-US" dirty="0">
                <a:latin typeface="Arial Black" charset="0"/>
                <a:ea typeface="ＭＳ Ｐゴシック" charset="0"/>
                <a:cs typeface="ＭＳ Ｐゴシック" charset="0"/>
              </a:rPr>
              <a:t>Perfective </a:t>
            </a:r>
            <a:r>
              <a:rPr lang="en-US" dirty="0" smtClean="0">
                <a:latin typeface="Arial Black" charset="0"/>
                <a:ea typeface="ＭＳ Ｐゴシック" charset="0"/>
                <a:cs typeface="ＭＳ Ｐゴシック" charset="0"/>
              </a:rPr>
              <a:t>Maintenance (PM)</a:t>
            </a:r>
            <a:endParaRPr lang="en-US" dirty="0">
              <a:latin typeface="Arial Black" charset="0"/>
              <a:ea typeface="ＭＳ Ｐゴシック" charset="0"/>
              <a:cs typeface="ＭＳ Ｐゴシック" charset="0"/>
            </a:endParaRPr>
          </a:p>
        </p:txBody>
      </p:sp>
      <p:sp>
        <p:nvSpPr>
          <p:cNvPr id="20485" name="Rectangle 5"/>
          <p:cNvSpPr>
            <a:spLocks noGrp="1" noChangeArrowheads="1"/>
          </p:cNvSpPr>
          <p:nvPr>
            <p:ph type="body" idx="1"/>
          </p:nvPr>
        </p:nvSpPr>
        <p:spPr>
          <a:xfrm>
            <a:off x="-180975" y="1885950"/>
            <a:ext cx="9324975" cy="4783138"/>
          </a:xfrm>
          <a:noFill/>
        </p:spPr>
        <p:txBody>
          <a:bodyPr/>
          <a:lstStyle/>
          <a:p>
            <a:pPr lvl="1">
              <a:buClr>
                <a:schemeClr val="tx1"/>
              </a:buClr>
              <a:buSzPct val="75000"/>
              <a:buFont typeface="Monotype Sorts" charset="0"/>
              <a:buChar char="u"/>
            </a:pPr>
            <a:r>
              <a:rPr lang="en-US" dirty="0">
                <a:latin typeface="Tahoma" charset="0"/>
                <a:ea typeface="ＭＳ Ｐゴシック" charset="0"/>
              </a:rPr>
              <a:t>also called </a:t>
            </a:r>
            <a:r>
              <a:rPr lang="en-US" b="1" dirty="0">
                <a:solidFill>
                  <a:srgbClr val="3366FF"/>
                </a:solidFill>
                <a:latin typeface="Tahoma" charset="0"/>
                <a:ea typeface="ＭＳ Ｐゴシック" charset="0"/>
              </a:rPr>
              <a:t>re-engineering</a:t>
            </a:r>
          </a:p>
          <a:p>
            <a:pPr lvl="1">
              <a:buClr>
                <a:schemeClr val="tx1"/>
              </a:buClr>
              <a:buSzPct val="75000"/>
              <a:buFont typeface="Monotype Sorts" charset="0"/>
              <a:buChar char="u"/>
            </a:pPr>
            <a:r>
              <a:rPr lang="en-US" dirty="0">
                <a:latin typeface="Tahoma" charset="0"/>
                <a:ea typeface="ＭＳ Ｐゴシック" charset="0"/>
              </a:rPr>
              <a:t>includes all efforts to improve software </a:t>
            </a:r>
            <a:r>
              <a:rPr lang="en-US" b="1" dirty="0">
                <a:solidFill>
                  <a:srgbClr val="3366FF"/>
                </a:solidFill>
                <a:latin typeface="Tahoma" charset="0"/>
                <a:ea typeface="ＭＳ Ｐゴシック" charset="0"/>
              </a:rPr>
              <a:t>quality</a:t>
            </a:r>
          </a:p>
          <a:p>
            <a:pPr lvl="1">
              <a:buClr>
                <a:schemeClr val="tx1"/>
              </a:buClr>
              <a:buSzPct val="75000"/>
              <a:buFont typeface="Monotype Sorts" charset="0"/>
              <a:buChar char="u"/>
            </a:pPr>
            <a:r>
              <a:rPr lang="en-US" dirty="0">
                <a:latin typeface="Tahoma" charset="0"/>
                <a:ea typeface="ＭＳ Ｐゴシック" charset="0"/>
              </a:rPr>
              <a:t> does </a:t>
            </a:r>
            <a:r>
              <a:rPr lang="en-US" b="1" dirty="0">
                <a:solidFill>
                  <a:srgbClr val="3366FF"/>
                </a:solidFill>
                <a:latin typeface="Tahoma" charset="0"/>
                <a:ea typeface="ＭＳ Ｐゴシック" charset="0"/>
              </a:rPr>
              <a:t>not</a:t>
            </a:r>
            <a:r>
              <a:rPr lang="en-US" b="1" dirty="0">
                <a:latin typeface="Tahoma" charset="0"/>
                <a:ea typeface="ＭＳ Ｐゴシック" charset="0"/>
              </a:rPr>
              <a:t> </a:t>
            </a:r>
            <a:r>
              <a:rPr lang="en-US" dirty="0">
                <a:latin typeface="Tahoma" charset="0"/>
                <a:ea typeface="ＭＳ Ｐゴシック" charset="0"/>
              </a:rPr>
              <a:t>address improving functionality</a:t>
            </a:r>
          </a:p>
          <a:p>
            <a:pPr lvl="1">
              <a:buClr>
                <a:schemeClr val="tx1"/>
              </a:buClr>
              <a:buSzPct val="75000"/>
              <a:buFont typeface="Monotype Sorts" charset="0"/>
              <a:buChar char="u"/>
            </a:pPr>
            <a:r>
              <a:rPr lang="en-US" dirty="0">
                <a:latin typeface="Tahoma" charset="0"/>
                <a:ea typeface="ＭＳ Ｐゴシック" charset="0"/>
              </a:rPr>
              <a:t>includes </a:t>
            </a:r>
          </a:p>
          <a:p>
            <a:pPr lvl="2">
              <a:buClr>
                <a:schemeClr val="tx1"/>
              </a:buClr>
              <a:buSzPct val="75000"/>
              <a:buFont typeface="Monotype Sorts" charset="0"/>
              <a:buChar char="u"/>
            </a:pPr>
            <a:r>
              <a:rPr lang="en-US" dirty="0">
                <a:latin typeface="Tahoma" charset="0"/>
                <a:ea typeface="ＭＳ Ｐゴシック" charset="0"/>
              </a:rPr>
              <a:t>restructuring code – also called </a:t>
            </a:r>
            <a:r>
              <a:rPr lang="en-US" b="1" dirty="0">
                <a:latin typeface="Tahoma" charset="0"/>
                <a:ea typeface="ＭＳ Ｐゴシック" charset="0"/>
              </a:rPr>
              <a:t>refactoring</a:t>
            </a:r>
            <a:br>
              <a:rPr lang="en-US" b="1" dirty="0">
                <a:latin typeface="Tahoma" charset="0"/>
                <a:ea typeface="ＭＳ Ｐゴシック" charset="0"/>
              </a:rPr>
            </a:br>
            <a:r>
              <a:rPr lang="en-US" dirty="0">
                <a:latin typeface="Tahoma" charset="0"/>
                <a:ea typeface="ＭＳ Ｐゴシック" charset="0"/>
              </a:rPr>
              <a:t>(why? remember ~50% of maintenance = understanding)</a:t>
            </a:r>
          </a:p>
          <a:p>
            <a:pPr lvl="2">
              <a:buClr>
                <a:schemeClr val="tx1"/>
              </a:buClr>
              <a:buSzPct val="75000"/>
              <a:buFont typeface="Monotype Sorts" charset="0"/>
              <a:buChar char="u"/>
            </a:pPr>
            <a:r>
              <a:rPr lang="en-US" dirty="0">
                <a:latin typeface="Tahoma" charset="0"/>
                <a:ea typeface="ＭＳ Ｐゴシック" charset="0"/>
              </a:rPr>
              <a:t>creating and updating documentation </a:t>
            </a:r>
          </a:p>
          <a:p>
            <a:pPr lvl="2">
              <a:buClr>
                <a:schemeClr val="tx1"/>
              </a:buClr>
              <a:buSzPct val="75000"/>
              <a:buFont typeface="Monotype Sorts" charset="0"/>
              <a:buChar char="u"/>
            </a:pPr>
            <a:r>
              <a:rPr lang="en-US" dirty="0">
                <a:latin typeface="Tahoma" charset="0"/>
                <a:ea typeface="ＭＳ Ｐゴシック" charset="0"/>
              </a:rPr>
              <a:t>improving </a:t>
            </a:r>
            <a:r>
              <a:rPr lang="en-US" dirty="0" smtClean="0">
                <a:latin typeface="Tahoma" charset="0"/>
                <a:ea typeface="ＭＳ Ｐゴシック" charset="0"/>
              </a:rPr>
              <a:t>reliability, efficiency, performance</a:t>
            </a:r>
            <a:r>
              <a:rPr lang="en-US" dirty="0">
                <a:latin typeface="Tahoma" charset="0"/>
                <a:ea typeface="ＭＳ Ｐゴシック" charset="0"/>
              </a:rPr>
              <a:t/>
            </a:r>
            <a:br>
              <a:rPr lang="en-US" dirty="0">
                <a:latin typeface="Tahoma" charset="0"/>
                <a:ea typeface="ＭＳ Ｐゴシック" charset="0"/>
              </a:rPr>
            </a:br>
            <a:r>
              <a:rPr lang="en-US" dirty="0" smtClean="0">
                <a:latin typeface="Tahoma" charset="0"/>
                <a:ea typeface="ＭＳ Ｐゴシック" charset="0"/>
              </a:rPr>
              <a:t>(and all other non-functional requirements)</a:t>
            </a:r>
            <a:endParaRPr lang="en-US" dirty="0">
              <a:latin typeface="Tahoma" charset="0"/>
              <a:ea typeface="ＭＳ Ｐゴシック" charset="0"/>
            </a:endParaRPr>
          </a:p>
          <a:p>
            <a:pPr>
              <a:buFont typeface="Monotype Sorts" charset="0"/>
              <a:buNone/>
            </a:pPr>
            <a:endParaRPr lang="en-US" sz="2800" b="1" dirty="0">
              <a:latin typeface="Tahoma" charset="0"/>
              <a:ea typeface="ＭＳ Ｐゴシック" charset="0"/>
              <a:cs typeface="ＭＳ Ｐゴシック"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8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485">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485">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20485">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20485">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0485">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2048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5"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noChangeArrowheads="1"/>
          </p:cNvSpPr>
          <p:nvPr>
            <p:ph type="title"/>
          </p:nvPr>
        </p:nvSpPr>
        <p:spPr>
          <a:xfrm>
            <a:off x="406400" y="-315416"/>
            <a:ext cx="8737600" cy="1143000"/>
          </a:xfrm>
        </p:spPr>
        <p:txBody>
          <a:bodyPr/>
          <a:lstStyle/>
          <a:p>
            <a:r>
              <a:rPr lang="en-US" dirty="0" smtClean="0">
                <a:latin typeface="Arial Black" charset="0"/>
                <a:ea typeface="ＭＳ Ｐゴシック" charset="0"/>
                <a:cs typeface="ＭＳ Ｐゴシック" charset="0"/>
              </a:rPr>
              <a:t>How to do PM: </a:t>
            </a:r>
            <a:r>
              <a:rPr lang="en-US" dirty="0" smtClean="0">
                <a:latin typeface="Arial Black" charset="0"/>
                <a:ea typeface="ＭＳ Ｐゴシック" charset="0"/>
                <a:cs typeface="ＭＳ Ｐゴシック" charset="0"/>
              </a:rPr>
              <a:t>Re</a:t>
            </a:r>
            <a:r>
              <a:rPr lang="en-US" dirty="0">
                <a:latin typeface="Arial Black" charset="0"/>
                <a:ea typeface="ＭＳ Ｐゴシック" charset="0"/>
                <a:cs typeface="ＭＳ Ｐゴシック" charset="0"/>
              </a:rPr>
              <a:t>-engineering</a:t>
            </a:r>
            <a:endParaRPr lang="en-AU" dirty="0">
              <a:latin typeface="Arial Black" charset="0"/>
              <a:ea typeface="ＭＳ Ｐゴシック" charset="0"/>
              <a:cs typeface="ＭＳ Ｐゴシック" charset="0"/>
            </a:endParaRPr>
          </a:p>
        </p:txBody>
      </p:sp>
      <p:sp>
        <p:nvSpPr>
          <p:cNvPr id="100354" name="Rectangle 3"/>
          <p:cNvSpPr>
            <a:spLocks noGrp="1" noChangeArrowheads="1"/>
          </p:cNvSpPr>
          <p:nvPr>
            <p:ph type="body" idx="1"/>
          </p:nvPr>
        </p:nvSpPr>
        <p:spPr>
          <a:xfrm>
            <a:off x="381000" y="1196752"/>
            <a:ext cx="8763000" cy="4171950"/>
          </a:xfrm>
        </p:spPr>
        <p:txBody>
          <a:bodyPr/>
          <a:lstStyle/>
          <a:p>
            <a:pPr>
              <a:buFontTx/>
              <a:buChar char="•"/>
            </a:pPr>
            <a:r>
              <a:rPr lang="en-US" sz="2400" dirty="0">
                <a:latin typeface="Tahoma" charset="0"/>
                <a:ea typeface="ＭＳ Ｐゴシック" charset="0"/>
                <a:cs typeface="ＭＳ Ｐゴシック" charset="0"/>
              </a:rPr>
              <a:t>d</a:t>
            </a:r>
            <a:r>
              <a:rPr lang="en-US" sz="2400" dirty="0" smtClean="0">
                <a:latin typeface="Tahoma" charset="0"/>
                <a:ea typeface="ＭＳ Ｐゴシック" charset="0"/>
                <a:cs typeface="ＭＳ Ｐゴシック" charset="0"/>
              </a:rPr>
              <a:t>esign changes in perfective maintenance = </a:t>
            </a:r>
            <a:r>
              <a:rPr lang="en-US" sz="2400" b="1" dirty="0" smtClean="0">
                <a:solidFill>
                  <a:srgbClr val="3366FF"/>
                </a:solidFill>
                <a:latin typeface="Tahoma" charset="0"/>
                <a:ea typeface="ＭＳ Ｐゴシック" charset="0"/>
                <a:cs typeface="ＭＳ Ｐゴシック" charset="0"/>
              </a:rPr>
              <a:t>reengineering</a:t>
            </a:r>
          </a:p>
          <a:p>
            <a:pPr>
              <a:buFontTx/>
              <a:buChar char="•"/>
            </a:pPr>
            <a:r>
              <a:rPr lang="en-US" sz="2400" dirty="0" smtClean="0">
                <a:latin typeface="Tahoma" charset="0"/>
                <a:ea typeface="ＭＳ Ｐゴシック" charset="0"/>
                <a:cs typeface="ＭＳ Ｐゴシック" charset="0"/>
              </a:rPr>
              <a:t>the </a:t>
            </a:r>
            <a:r>
              <a:rPr lang="en-US" sz="2400" dirty="0">
                <a:latin typeface="Tahoma" charset="0"/>
                <a:ea typeface="ＭＳ Ｐゴシック" charset="0"/>
                <a:cs typeface="ＭＳ Ｐゴシック" charset="0"/>
              </a:rPr>
              <a:t>purpose is to make </a:t>
            </a:r>
            <a:r>
              <a:rPr lang="en-US" sz="2400" dirty="0" smtClean="0">
                <a:latin typeface="Tahoma" charset="0"/>
                <a:ea typeface="ＭＳ Ｐゴシック" charset="0"/>
                <a:cs typeface="ＭＳ Ｐゴシック" charset="0"/>
              </a:rPr>
              <a:t>software </a:t>
            </a:r>
            <a:r>
              <a:rPr lang="en-US" sz="2400" b="1" dirty="0" smtClean="0">
                <a:latin typeface="Tahoma" charset="0"/>
                <a:ea typeface="ＭＳ Ｐゴシック" charset="0"/>
                <a:cs typeface="ＭＳ Ｐゴシック" charset="0"/>
              </a:rPr>
              <a:t>cheaper</a:t>
            </a:r>
            <a:r>
              <a:rPr lang="en-US" sz="2400" dirty="0" smtClean="0">
                <a:latin typeface="Tahoma" charset="0"/>
                <a:ea typeface="ＭＳ Ｐゴシック" charset="0"/>
                <a:cs typeface="ＭＳ Ｐゴシック" charset="0"/>
              </a:rPr>
              <a:t> to maintain</a:t>
            </a:r>
            <a:endParaRPr lang="en-US" sz="2400" b="1" dirty="0">
              <a:latin typeface="Tahoma" charset="0"/>
              <a:ea typeface="ＭＳ Ｐゴシック" charset="0"/>
              <a:cs typeface="ＭＳ Ｐゴシック" charset="0"/>
            </a:endParaRPr>
          </a:p>
          <a:p>
            <a:pPr>
              <a:buFontTx/>
              <a:buChar char="•"/>
            </a:pPr>
            <a:r>
              <a:rPr lang="en-US" sz="2400" dirty="0">
                <a:latin typeface="Tahoma" charset="0"/>
                <a:ea typeface="ＭＳ Ｐゴシック" charset="0"/>
                <a:cs typeface="ＭＳ Ｐゴシック" charset="0"/>
              </a:rPr>
              <a:t>r</a:t>
            </a:r>
            <a:r>
              <a:rPr lang="en-US" sz="2400" dirty="0" smtClean="0">
                <a:latin typeface="Tahoma" charset="0"/>
                <a:ea typeface="ＭＳ Ｐゴシック" charset="0"/>
                <a:cs typeface="ＭＳ Ｐゴシック" charset="0"/>
              </a:rPr>
              <a:t>e</a:t>
            </a:r>
            <a:r>
              <a:rPr lang="en-US" sz="2400" dirty="0">
                <a:latin typeface="Tahoma" charset="0"/>
                <a:ea typeface="ＭＳ Ｐゴシック" charset="0"/>
                <a:cs typeface="ＭＳ Ｐゴシック" charset="0"/>
              </a:rPr>
              <a:t>-engineering </a:t>
            </a:r>
            <a:r>
              <a:rPr lang="en-US" sz="2400" dirty="0" smtClean="0">
                <a:latin typeface="Tahoma" charset="0"/>
                <a:ea typeface="ＭＳ Ｐゴシック" charset="0"/>
                <a:cs typeface="ＭＳ Ｐゴシック" charset="0"/>
              </a:rPr>
              <a:t>includes:</a:t>
            </a:r>
            <a:endParaRPr lang="en-US" sz="2400" dirty="0">
              <a:latin typeface="Tahoma" charset="0"/>
              <a:ea typeface="ＭＳ Ｐゴシック" charset="0"/>
              <a:cs typeface="ＭＳ Ｐゴシック" charset="0"/>
            </a:endParaRPr>
          </a:p>
          <a:p>
            <a:pPr lvl="1">
              <a:buFontTx/>
              <a:buChar char="•"/>
            </a:pPr>
            <a:r>
              <a:rPr lang="en-AU" sz="2000" dirty="0">
                <a:latin typeface="Tahoma" charset="0"/>
                <a:ea typeface="ＭＳ Ｐゴシック" charset="0"/>
              </a:rPr>
              <a:t>re-documenting</a:t>
            </a:r>
          </a:p>
          <a:p>
            <a:pPr lvl="1">
              <a:buFontTx/>
              <a:buChar char="•"/>
            </a:pPr>
            <a:r>
              <a:rPr lang="en-AU" sz="2000" dirty="0">
                <a:latin typeface="Tahoma" charset="0"/>
                <a:ea typeface="ＭＳ Ｐゴシック" charset="0"/>
              </a:rPr>
              <a:t>organizing and restructuring the system</a:t>
            </a:r>
          </a:p>
          <a:p>
            <a:pPr lvl="1">
              <a:buFontTx/>
              <a:buChar char="•"/>
            </a:pPr>
            <a:r>
              <a:rPr lang="en-AU" sz="2000" dirty="0">
                <a:latin typeface="Tahoma" charset="0"/>
                <a:ea typeface="ＭＳ Ｐゴシック" charset="0"/>
              </a:rPr>
              <a:t>translating to a more modern programming language</a:t>
            </a:r>
          </a:p>
          <a:p>
            <a:pPr lvl="1">
              <a:buFontTx/>
              <a:buChar char="•"/>
            </a:pPr>
            <a:r>
              <a:rPr lang="en-AU" sz="2000" dirty="0">
                <a:latin typeface="Tahoma" charset="0"/>
                <a:ea typeface="ＭＳ Ｐゴシック" charset="0"/>
              </a:rPr>
              <a:t>modifying the structure of the data (e.g. in a database)</a:t>
            </a:r>
          </a:p>
          <a:p>
            <a:pPr>
              <a:buFontTx/>
              <a:buChar char="•"/>
            </a:pPr>
            <a:r>
              <a:rPr lang="en-AU" sz="2400" dirty="0">
                <a:latin typeface="Tahoma" charset="0"/>
                <a:ea typeface="ＭＳ Ｐゴシック" charset="0"/>
                <a:cs typeface="ＭＳ Ｐゴシック" charset="0"/>
              </a:rPr>
              <a:t>t</a:t>
            </a:r>
            <a:r>
              <a:rPr lang="en-AU" sz="2400" dirty="0" smtClean="0">
                <a:latin typeface="Tahoma" charset="0"/>
                <a:ea typeface="ＭＳ Ｐゴシック" charset="0"/>
                <a:cs typeface="ＭＳ Ｐゴシック" charset="0"/>
              </a:rPr>
              <a:t>he </a:t>
            </a:r>
            <a:r>
              <a:rPr lang="en-AU" sz="2400" dirty="0">
                <a:latin typeface="Tahoma" charset="0"/>
                <a:ea typeface="ＭＳ Ｐゴシック" charset="0"/>
                <a:cs typeface="ＭＳ Ｐゴシック" charset="0"/>
              </a:rPr>
              <a:t>old system forms the </a:t>
            </a:r>
            <a:r>
              <a:rPr lang="en-AU" sz="2400" b="1" dirty="0">
                <a:latin typeface="Tahoma" charset="0"/>
                <a:ea typeface="ＭＳ Ｐゴシック" charset="0"/>
                <a:cs typeface="ＭＳ Ｐゴシック" charset="0"/>
              </a:rPr>
              <a:t>specification </a:t>
            </a:r>
            <a:r>
              <a:rPr lang="en-AU" sz="2400" dirty="0">
                <a:latin typeface="Tahoma" charset="0"/>
                <a:ea typeface="ＭＳ Ｐゴシック" charset="0"/>
                <a:cs typeface="ＭＳ Ｐゴシック" charset="0"/>
              </a:rPr>
              <a:t>for the new system</a:t>
            </a:r>
          </a:p>
          <a:p>
            <a:pPr>
              <a:buFontTx/>
              <a:buChar char="•"/>
            </a:pPr>
            <a:r>
              <a:rPr lang="en-AU" sz="2400" dirty="0">
                <a:latin typeface="Tahoma" charset="0"/>
                <a:ea typeface="ＭＳ Ｐゴシック" charset="0"/>
                <a:cs typeface="ＭＳ Ｐゴシック" charset="0"/>
              </a:rPr>
              <a:t>t</a:t>
            </a:r>
            <a:r>
              <a:rPr lang="en-AU" sz="2400" dirty="0" smtClean="0">
                <a:latin typeface="Tahoma" charset="0"/>
                <a:ea typeface="ＭＳ Ｐゴシック" charset="0"/>
                <a:cs typeface="ＭＳ Ｐゴシック" charset="0"/>
              </a:rPr>
              <a:t>he new system will</a:t>
            </a:r>
          </a:p>
          <a:p>
            <a:pPr lvl="1">
              <a:buFontTx/>
              <a:buChar char="•"/>
            </a:pPr>
            <a:r>
              <a:rPr lang="en-AU" sz="2000" dirty="0">
                <a:latin typeface="Tahoma" charset="0"/>
                <a:ea typeface="ＭＳ Ｐゴシック" charset="0"/>
                <a:cs typeface="ＭＳ Ｐゴシック" charset="0"/>
              </a:rPr>
              <a:t>d</a:t>
            </a:r>
            <a:r>
              <a:rPr lang="en-AU" sz="2000" dirty="0" smtClean="0">
                <a:latin typeface="Tahoma" charset="0"/>
                <a:ea typeface="ＭＳ Ｐゴシック" charset="0"/>
                <a:cs typeface="ＭＳ Ｐゴシック" charset="0"/>
              </a:rPr>
              <a:t>o the same</a:t>
            </a:r>
          </a:p>
          <a:p>
            <a:pPr lvl="1">
              <a:buFontTx/>
              <a:buChar char="•"/>
            </a:pPr>
            <a:r>
              <a:rPr lang="en-AU" sz="2000" dirty="0">
                <a:latin typeface="Tahoma" charset="0"/>
                <a:ea typeface="ＭＳ Ｐゴシック" charset="0"/>
                <a:cs typeface="ＭＳ Ｐゴシック" charset="0"/>
              </a:rPr>
              <a:t>b</a:t>
            </a:r>
            <a:r>
              <a:rPr lang="en-AU" sz="2000" dirty="0" smtClean="0">
                <a:latin typeface="Tahoma" charset="0"/>
                <a:ea typeface="ＭＳ Ｐゴシック" charset="0"/>
                <a:cs typeface="ＭＳ Ｐゴシック" charset="0"/>
              </a:rPr>
              <a:t>ut be of higher quality (thus cheaper to maintain)</a:t>
            </a:r>
            <a:endParaRPr lang="en-AU" sz="2000" dirty="0">
              <a:latin typeface="Tahoma" charset="0"/>
              <a:ea typeface="ＭＳ Ｐゴシック" charset="0"/>
              <a:cs typeface="ＭＳ Ｐゴシック" charset="0"/>
            </a:endParaRPr>
          </a:p>
          <a:p>
            <a:pPr>
              <a:buFontTx/>
              <a:buChar char="•"/>
            </a:pPr>
            <a:endParaRPr lang="en-AU" sz="2400" dirty="0">
              <a:latin typeface="Tahoma" charset="0"/>
              <a:ea typeface="ＭＳ Ｐゴシック" charset="0"/>
              <a:cs typeface="ＭＳ Ｐゴシック"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4"/>
          <p:cNvSpPr>
            <a:spLocks noChangeArrowheads="1"/>
          </p:cNvSpPr>
          <p:nvPr/>
        </p:nvSpPr>
        <p:spPr bwMode="auto">
          <a:xfrm>
            <a:off x="406400" y="-242888"/>
            <a:ext cx="8270056" cy="1143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dirty="0">
                <a:solidFill>
                  <a:schemeClr val="tx2"/>
                </a:solidFill>
                <a:latin typeface="Arial Black" charset="0"/>
              </a:rPr>
              <a:t>Perfective </a:t>
            </a:r>
            <a:r>
              <a:rPr lang="en-US" sz="4000" dirty="0" smtClean="0">
                <a:solidFill>
                  <a:schemeClr val="tx2"/>
                </a:solidFill>
                <a:latin typeface="Arial Black" charset="0"/>
              </a:rPr>
              <a:t>Maintenance (</a:t>
            </a:r>
            <a:r>
              <a:rPr lang="en-US" sz="4000" dirty="0">
                <a:solidFill>
                  <a:schemeClr val="tx2"/>
                </a:solidFill>
                <a:latin typeface="Arial Black" charset="0"/>
              </a:rPr>
              <a:t>P</a:t>
            </a:r>
            <a:r>
              <a:rPr lang="en-US" sz="4000" dirty="0" smtClean="0">
                <a:solidFill>
                  <a:schemeClr val="tx2"/>
                </a:solidFill>
                <a:latin typeface="Arial Black" charset="0"/>
              </a:rPr>
              <a:t>M)</a:t>
            </a:r>
            <a:endParaRPr lang="en-US" sz="4000" dirty="0">
              <a:solidFill>
                <a:schemeClr val="tx2"/>
              </a:solidFill>
              <a:latin typeface="Arial Black" charset="0"/>
            </a:endParaRPr>
          </a:p>
        </p:txBody>
      </p:sp>
      <p:graphicFrame>
        <p:nvGraphicFramePr>
          <p:cNvPr id="52226" name="Object 2"/>
          <p:cNvGraphicFramePr>
            <a:graphicFrameLocks noChangeAspect="1"/>
          </p:cNvGraphicFramePr>
          <p:nvPr/>
        </p:nvGraphicFramePr>
        <p:xfrm>
          <a:off x="990600" y="2781300"/>
          <a:ext cx="3044825" cy="3044825"/>
        </p:xfrm>
        <a:graphic>
          <a:graphicData uri="http://schemas.openxmlformats.org/presentationml/2006/ole">
            <mc:AlternateContent xmlns:mc="http://schemas.openxmlformats.org/markup-compatibility/2006">
              <mc:Choice xmlns:v="urn:schemas-microsoft-com:vml" Requires="v">
                <p:oleObj spid="_x0000_s52326" name="Photo Editor Photo" r:id="rId3" imgW="2857899" imgH="2857899" progId="MSPhotoEd.3">
                  <p:embed/>
                </p:oleObj>
              </mc:Choice>
              <mc:Fallback>
                <p:oleObj name="Photo Editor Photo" r:id="rId3" imgW="2857899" imgH="2857899" progId="MSPhotoEd.3">
                  <p:embed/>
                  <p:pic>
                    <p:nvPicPr>
                      <p:cNvPr id="0" name="Object 2"/>
                      <p:cNvPicPr>
                        <a:picLocks noChangeAspect="1" noChangeArrowheads="1"/>
                      </p:cNvPicPr>
                      <p:nvPr/>
                    </p:nvPicPr>
                    <p:blipFill>
                      <a:blip r:embed="rId4">
                        <a:lum bright="2000"/>
                        <a:extLst>
                          <a:ext uri="{28A0092B-C50C-407E-A947-70E740481C1C}">
                            <a14:useLocalDpi xmlns:a14="http://schemas.microsoft.com/office/drawing/2010/main" val="0"/>
                          </a:ext>
                        </a:extLst>
                      </a:blip>
                      <a:srcRect/>
                      <a:stretch>
                        <a:fillRect/>
                      </a:stretch>
                    </p:blipFill>
                    <p:spPr bwMode="auto">
                      <a:xfrm>
                        <a:off x="990600" y="2781300"/>
                        <a:ext cx="3044825" cy="3044825"/>
                      </a:xfrm>
                      <a:prstGeom prst="rect">
                        <a:avLst/>
                      </a:prstGeom>
                      <a:noFill/>
                      <a:ln>
                        <a:noFill/>
                      </a:ln>
                      <a:effectLst/>
                      <a:extLst>
                        <a:ext uri="{909E8E84-426E-40dd-AFC4-6F175D3DCCD1}">
                          <a14:hiddenFill xmlns:a14="http://schemas.microsoft.com/office/drawing/2010/main">
                            <a:solidFill>
                              <a:srgbClr val="1D0993"/>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107763" dir="2700000" algn="ctr" rotWithShape="0">
                                <a:schemeClr val="bg2">
                                  <a:alpha val="50000"/>
                                </a:schemeClr>
                              </a:outerShdw>
                            </a:effectLst>
                          </a14:hiddenEffects>
                        </a:ext>
                      </a:extLst>
                    </p:spPr>
                  </p:pic>
                </p:oleObj>
              </mc:Fallback>
            </mc:AlternateContent>
          </a:graphicData>
        </a:graphic>
      </p:graphicFrame>
      <p:graphicFrame>
        <p:nvGraphicFramePr>
          <p:cNvPr id="52227" name="Object 3"/>
          <p:cNvGraphicFramePr>
            <a:graphicFrameLocks noChangeAspect="1"/>
          </p:cNvGraphicFramePr>
          <p:nvPr/>
        </p:nvGraphicFramePr>
        <p:xfrm>
          <a:off x="4648200" y="2782888"/>
          <a:ext cx="2981325" cy="3054350"/>
        </p:xfrm>
        <a:graphic>
          <a:graphicData uri="http://schemas.openxmlformats.org/presentationml/2006/ole">
            <mc:AlternateContent xmlns:mc="http://schemas.openxmlformats.org/markup-compatibility/2006">
              <mc:Choice xmlns:v="urn:schemas-microsoft-com:vml" Requires="v">
                <p:oleObj spid="_x0000_s52327" name="Photo Editor Photo" r:id="rId5" imgW="4247619" imgH="4352381" progId="MSPhotoEd.3">
                  <p:embed/>
                </p:oleObj>
              </mc:Choice>
              <mc:Fallback>
                <p:oleObj name="Photo Editor Photo" r:id="rId5" imgW="4247619" imgH="4352381" progId="MSPhotoEd.3">
                  <p:embed/>
                  <p:pic>
                    <p:nvPicPr>
                      <p:cNvPr id="0" name="Object 3"/>
                      <p:cNvPicPr>
                        <a:picLocks noChangeAspect="1" noChangeArrowheads="1"/>
                      </p:cNvPicPr>
                      <p:nvPr/>
                    </p:nvPicPr>
                    <p:blipFill>
                      <a:blip r:embed="rId6">
                        <a:lum bright="2000"/>
                        <a:extLst>
                          <a:ext uri="{28A0092B-C50C-407E-A947-70E740481C1C}">
                            <a14:useLocalDpi xmlns:a14="http://schemas.microsoft.com/office/drawing/2010/main" val="0"/>
                          </a:ext>
                        </a:extLst>
                      </a:blip>
                      <a:srcRect/>
                      <a:stretch>
                        <a:fillRect/>
                      </a:stretch>
                    </p:blipFill>
                    <p:spPr bwMode="auto">
                      <a:xfrm>
                        <a:off x="4648200" y="2782888"/>
                        <a:ext cx="2981325" cy="3054350"/>
                      </a:xfrm>
                      <a:prstGeom prst="rect">
                        <a:avLst/>
                      </a:prstGeom>
                      <a:noFill/>
                      <a:ln>
                        <a:noFill/>
                      </a:ln>
                      <a:effectLst/>
                      <a:extLst>
                        <a:ext uri="{909E8E84-426E-40dd-AFC4-6F175D3DCCD1}">
                          <a14:hiddenFill xmlns:a14="http://schemas.microsoft.com/office/drawing/2010/main">
                            <a:solidFill>
                              <a:srgbClr val="1D0993"/>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107763" dir="2700000" algn="ctr" rotWithShape="0">
                                <a:schemeClr val="bg2">
                                  <a:alpha val="50000"/>
                                </a:schemeClr>
                              </a:outerShdw>
                            </a:effectLst>
                          </a14:hiddenEffects>
                        </a:ext>
                      </a:extLst>
                    </p:spPr>
                  </p:pic>
                </p:oleObj>
              </mc:Fallback>
            </mc:AlternateContent>
          </a:graphicData>
        </a:graphic>
      </p:graphicFrame>
      <p:sp>
        <p:nvSpPr>
          <p:cNvPr id="150537" name="Rectangle 9"/>
          <p:cNvSpPr>
            <a:spLocks noChangeArrowheads="1"/>
          </p:cNvSpPr>
          <p:nvPr/>
        </p:nvSpPr>
        <p:spPr bwMode="auto">
          <a:xfrm>
            <a:off x="-180975" y="981075"/>
            <a:ext cx="9145588" cy="4783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742950" lvl="1" indent="-285750">
              <a:spcBef>
                <a:spcPct val="20000"/>
              </a:spcBef>
              <a:buClr>
                <a:schemeClr val="tx1"/>
              </a:buClr>
              <a:buSzPct val="75000"/>
              <a:buFont typeface="Monotype Sorts" charset="0"/>
              <a:buNone/>
            </a:pPr>
            <a:r>
              <a:rPr lang="en-US" sz="2800" b="1" dirty="0" smtClean="0">
                <a:latin typeface="Tahoma" charset="0"/>
              </a:rPr>
              <a:t>Example 1:</a:t>
            </a:r>
            <a:endParaRPr lang="en-US" sz="2800" b="1" dirty="0">
              <a:latin typeface="Tahoma" charset="0"/>
            </a:endParaRPr>
          </a:p>
          <a:p>
            <a:pPr marL="742950" lvl="1" indent="-285750">
              <a:spcBef>
                <a:spcPct val="20000"/>
              </a:spcBef>
              <a:buClr>
                <a:schemeClr val="tx1"/>
              </a:buClr>
              <a:buSzPct val="75000"/>
              <a:buFont typeface="Monotype Sorts" charset="0"/>
              <a:buChar char="u"/>
            </a:pPr>
            <a:r>
              <a:rPr lang="en-US" sz="2200" dirty="0">
                <a:latin typeface="Tahoma" charset="0"/>
              </a:rPr>
              <a:t>Extract function calls from a code base</a:t>
            </a:r>
          </a:p>
          <a:p>
            <a:pPr marL="742950" lvl="1" indent="-285750">
              <a:spcBef>
                <a:spcPct val="20000"/>
              </a:spcBef>
              <a:buClr>
                <a:schemeClr val="tx1"/>
              </a:buClr>
              <a:buSzPct val="75000"/>
              <a:buFont typeface="Monotype Sorts" charset="0"/>
              <a:buChar char="u"/>
            </a:pPr>
            <a:r>
              <a:rPr lang="en-US" sz="2200" dirty="0">
                <a:latin typeface="Tahoma" charset="0"/>
              </a:rPr>
              <a:t>Visualize them using an edge-bundling </a:t>
            </a:r>
            <a:r>
              <a:rPr lang="en-US" sz="2200" dirty="0" smtClean="0">
                <a:latin typeface="Tahoma" charset="0"/>
              </a:rPr>
              <a:t>technique </a:t>
            </a:r>
            <a:r>
              <a:rPr lang="en-US" sz="1700" baseline="30000" dirty="0" smtClean="0">
                <a:latin typeface="Tahoma" charset="0"/>
              </a:rPr>
              <a:t>*</a:t>
            </a:r>
            <a:r>
              <a:rPr lang="en-US" sz="1700" baseline="30000" dirty="0">
                <a:latin typeface="Tahoma" charset="0"/>
              </a:rPr>
              <a:t>,**</a:t>
            </a:r>
          </a:p>
          <a:p>
            <a:pPr marL="742950" lvl="1" indent="-285750">
              <a:spcBef>
                <a:spcPct val="20000"/>
              </a:spcBef>
              <a:buClr>
                <a:schemeClr val="tx1"/>
              </a:buClr>
              <a:buSzPct val="75000"/>
              <a:buFont typeface="Monotype Sorts" charset="0"/>
              <a:buChar char="u"/>
            </a:pPr>
            <a:r>
              <a:rPr lang="en-US" sz="2200" dirty="0">
                <a:latin typeface="Tahoma" charset="0"/>
              </a:rPr>
              <a:t>Use this information to plan re-engineering for </a:t>
            </a:r>
            <a:r>
              <a:rPr lang="en-US" sz="2200" b="1" dirty="0">
                <a:latin typeface="Tahoma" charset="0"/>
              </a:rPr>
              <a:t>modularization</a:t>
            </a:r>
          </a:p>
          <a:p>
            <a:pPr marL="342900" indent="-342900">
              <a:spcBef>
                <a:spcPct val="20000"/>
              </a:spcBef>
              <a:buClr>
                <a:schemeClr val="accent2"/>
              </a:buClr>
              <a:buSzPct val="100000"/>
              <a:buFont typeface="Monotype Sorts" charset="0"/>
              <a:buNone/>
            </a:pPr>
            <a:endParaRPr lang="en-US" sz="2200" b="1" dirty="0">
              <a:latin typeface="Tahoma" charset="0"/>
            </a:endParaRPr>
          </a:p>
        </p:txBody>
      </p:sp>
      <p:sp>
        <p:nvSpPr>
          <p:cNvPr id="52229" name="Rectangle 10"/>
          <p:cNvSpPr>
            <a:spLocks noChangeArrowheads="1"/>
          </p:cNvSpPr>
          <p:nvPr/>
        </p:nvSpPr>
        <p:spPr bwMode="auto">
          <a:xfrm>
            <a:off x="900113" y="5811838"/>
            <a:ext cx="33448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b="1">
                <a:latin typeface="Tahoma" charset="0"/>
              </a:rPr>
              <a:t>before</a:t>
            </a:r>
            <a:r>
              <a:rPr lang="en-US">
                <a:latin typeface="Tahoma" charset="0"/>
              </a:rPr>
              <a:t>: spaghetti code</a:t>
            </a:r>
          </a:p>
        </p:txBody>
      </p:sp>
      <p:sp>
        <p:nvSpPr>
          <p:cNvPr id="52230" name="Rectangle 11"/>
          <p:cNvSpPr>
            <a:spLocks noChangeArrowheads="1"/>
          </p:cNvSpPr>
          <p:nvPr/>
        </p:nvSpPr>
        <p:spPr bwMode="auto">
          <a:xfrm>
            <a:off x="4289425" y="5837238"/>
            <a:ext cx="39925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b="1">
                <a:latin typeface="Tahoma" charset="0"/>
              </a:rPr>
              <a:t>after</a:t>
            </a:r>
            <a:r>
              <a:rPr lang="en-US">
                <a:latin typeface="Tahoma" charset="0"/>
              </a:rPr>
              <a:t>: better modularization</a:t>
            </a:r>
          </a:p>
        </p:txBody>
      </p:sp>
      <p:sp>
        <p:nvSpPr>
          <p:cNvPr id="52231" name="Rectangle 7"/>
          <p:cNvSpPr>
            <a:spLocks noChangeArrowheads="1"/>
          </p:cNvSpPr>
          <p:nvPr/>
        </p:nvSpPr>
        <p:spPr bwMode="auto">
          <a:xfrm>
            <a:off x="34925" y="6308725"/>
            <a:ext cx="9001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200" dirty="0">
                <a:latin typeface="Arial" charset="0"/>
                <a:cs typeface="Arial" charset="0"/>
              </a:rPr>
              <a:t>*    D. </a:t>
            </a:r>
            <a:r>
              <a:rPr lang="en-US" sz="1200" dirty="0" err="1">
                <a:latin typeface="Arial" charset="0"/>
                <a:cs typeface="Arial" charset="0"/>
              </a:rPr>
              <a:t>Holten</a:t>
            </a:r>
            <a:r>
              <a:rPr lang="en-US" sz="1200" dirty="0">
                <a:latin typeface="Arial" charset="0"/>
                <a:cs typeface="Arial" charset="0"/>
              </a:rPr>
              <a:t> (2006) Hierarchical edge bundles: Visualization of Adjacency Relations in Hierarchical Data, Proc. IEEE </a:t>
            </a:r>
            <a:r>
              <a:rPr lang="en-US" sz="1200" dirty="0" err="1">
                <a:latin typeface="Arial" charset="0"/>
                <a:cs typeface="Arial" charset="0"/>
              </a:rPr>
              <a:t>InfoVis</a:t>
            </a:r>
            <a:endParaRPr lang="en-US" sz="1200" dirty="0">
              <a:latin typeface="Arial" charset="0"/>
              <a:cs typeface="Arial" charset="0"/>
            </a:endParaRPr>
          </a:p>
          <a:p>
            <a:r>
              <a:rPr lang="en-US" sz="1200" dirty="0">
                <a:latin typeface="Arial" charset="0"/>
                <a:cs typeface="Arial" charset="0"/>
              </a:rPr>
              <a:t>**   </a:t>
            </a:r>
            <a:r>
              <a:rPr lang="en-US" sz="1200" dirty="0" err="1">
                <a:solidFill>
                  <a:srgbClr val="3366FF"/>
                </a:solidFill>
                <a:latin typeface="Arial" charset="0"/>
                <a:cs typeface="Arial" charset="0"/>
              </a:rPr>
              <a:t>SolidSX</a:t>
            </a:r>
            <a:r>
              <a:rPr lang="en-US" sz="1200" dirty="0">
                <a:solidFill>
                  <a:srgbClr val="3366FF"/>
                </a:solidFill>
                <a:latin typeface="Arial" charset="0"/>
                <a:cs typeface="Arial" charset="0"/>
              </a:rPr>
              <a:t> software explorer tool, http://</a:t>
            </a:r>
            <a:r>
              <a:rPr lang="en-US" sz="1200" dirty="0" err="1">
                <a:solidFill>
                  <a:srgbClr val="3366FF"/>
                </a:solidFill>
                <a:latin typeface="Arial" charset="0"/>
                <a:cs typeface="Arial" charset="0"/>
              </a:rPr>
              <a:t>www.cs.rug.nl</a:t>
            </a:r>
            <a:r>
              <a:rPr lang="en-US" sz="1200" dirty="0">
                <a:solidFill>
                  <a:srgbClr val="3366FF"/>
                </a:solidFill>
                <a:latin typeface="Arial" charset="0"/>
                <a:cs typeface="Arial" charset="0"/>
              </a:rPr>
              <a:t>/</a:t>
            </a:r>
            <a:r>
              <a:rPr lang="en-US" sz="1200" dirty="0" err="1">
                <a:solidFill>
                  <a:srgbClr val="3366FF"/>
                </a:solidFill>
                <a:latin typeface="Arial" charset="0"/>
                <a:cs typeface="Arial" charset="0"/>
              </a:rPr>
              <a:t>svcg</a:t>
            </a:r>
            <a:r>
              <a:rPr lang="en-US" sz="1200" dirty="0">
                <a:solidFill>
                  <a:srgbClr val="3366FF"/>
                </a:solidFill>
                <a:latin typeface="Arial" charset="0"/>
                <a:cs typeface="Arial" charset="0"/>
              </a:rPr>
              <a:t>/</a:t>
            </a:r>
            <a:r>
              <a:rPr lang="en-US" sz="1200" dirty="0" err="1">
                <a:solidFill>
                  <a:srgbClr val="3366FF"/>
                </a:solidFill>
                <a:latin typeface="Arial" charset="0"/>
                <a:cs typeface="Arial" charset="0"/>
              </a:rPr>
              <a:t>SoftVis</a:t>
            </a:r>
            <a:r>
              <a:rPr lang="en-US" sz="1200" dirty="0">
                <a:solidFill>
                  <a:srgbClr val="3366FF"/>
                </a:solidFill>
                <a:latin typeface="Arial" charset="0"/>
                <a:cs typeface="Arial" charset="0"/>
              </a:rPr>
              <a:t>/Dependencies  </a:t>
            </a:r>
          </a:p>
        </p:txBody>
      </p:sp>
      <p:sp>
        <p:nvSpPr>
          <p:cNvPr id="9" name="AutoShape 22"/>
          <p:cNvSpPr>
            <a:spLocks noChangeArrowheads="1"/>
          </p:cNvSpPr>
          <p:nvPr/>
        </p:nvSpPr>
        <p:spPr bwMode="auto">
          <a:xfrm>
            <a:off x="4067944" y="3933056"/>
            <a:ext cx="576064" cy="720080"/>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2" name="Rectangle 1"/>
          <p:cNvSpPr/>
          <p:nvPr/>
        </p:nvSpPr>
        <p:spPr>
          <a:xfrm>
            <a:off x="3984988" y="3748970"/>
            <a:ext cx="575147" cy="400110"/>
          </a:xfrm>
          <a:prstGeom prst="rect">
            <a:avLst/>
          </a:prstGeom>
        </p:spPr>
        <p:txBody>
          <a:bodyPr wrap="none">
            <a:spAutoFit/>
          </a:bodyPr>
          <a:lstStyle/>
          <a:p>
            <a:r>
              <a:rPr lang="en-US" sz="2000" b="1" dirty="0" err="1" smtClean="0">
                <a:latin typeface="Tahoma" charset="0"/>
              </a:rPr>
              <a:t>pM</a:t>
            </a:r>
            <a:endParaRPr lang="en-US" sz="2000" b="1"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053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5053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5053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5053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0537" grpId="0" build="p"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4"/>
          <p:cNvSpPr>
            <a:spLocks noChangeArrowheads="1"/>
          </p:cNvSpPr>
          <p:nvPr/>
        </p:nvSpPr>
        <p:spPr bwMode="auto">
          <a:xfrm>
            <a:off x="406400" y="-99392"/>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4000" dirty="0">
                <a:solidFill>
                  <a:schemeClr val="tx2"/>
                </a:solidFill>
                <a:latin typeface="Arial Black" charset="0"/>
              </a:rPr>
              <a:t>Perfective Maintenance</a:t>
            </a:r>
          </a:p>
        </p:txBody>
      </p:sp>
      <p:sp>
        <p:nvSpPr>
          <p:cNvPr id="159751" name="Rectangle 7"/>
          <p:cNvSpPr>
            <a:spLocks noChangeArrowheads="1"/>
          </p:cNvSpPr>
          <p:nvPr/>
        </p:nvSpPr>
        <p:spPr bwMode="auto">
          <a:xfrm>
            <a:off x="-37084" y="1310159"/>
            <a:ext cx="9145588" cy="4783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742950" lvl="1" indent="-285750">
              <a:spcBef>
                <a:spcPct val="20000"/>
              </a:spcBef>
              <a:buClr>
                <a:schemeClr val="tx1"/>
              </a:buClr>
              <a:buSzPct val="75000"/>
              <a:buFont typeface="Monotype Sorts" charset="0"/>
              <a:buNone/>
            </a:pPr>
            <a:r>
              <a:rPr lang="en-US" sz="2800" b="1" dirty="0">
                <a:latin typeface="Tahoma" charset="0"/>
              </a:rPr>
              <a:t>Example 2:</a:t>
            </a:r>
          </a:p>
          <a:p>
            <a:pPr marL="742950" lvl="1" indent="-285750">
              <a:spcBef>
                <a:spcPct val="20000"/>
              </a:spcBef>
              <a:buClr>
                <a:schemeClr val="tx1"/>
              </a:buClr>
              <a:buSzPct val="75000"/>
              <a:buFont typeface="Monotype Sorts" charset="0"/>
              <a:buChar char="u"/>
            </a:pPr>
            <a:r>
              <a:rPr lang="en-US" sz="2000" dirty="0">
                <a:latin typeface="Tahoma" charset="0"/>
              </a:rPr>
              <a:t>Extract </a:t>
            </a:r>
            <a:r>
              <a:rPr lang="en-US" altLang="ja-JP" sz="2000" b="1" dirty="0" smtClean="0">
                <a:latin typeface="Tahoma" charset="0"/>
              </a:rPr>
              <a:t>code clone</a:t>
            </a:r>
            <a:r>
              <a:rPr lang="en-US" altLang="ja-JP" sz="2000" b="1" dirty="0">
                <a:latin typeface="Tahoma" charset="0"/>
              </a:rPr>
              <a:t>s</a:t>
            </a:r>
            <a:r>
              <a:rPr lang="en-US" altLang="ja-JP" sz="2000" dirty="0" smtClean="0">
                <a:latin typeface="Tahoma" charset="0"/>
              </a:rPr>
              <a:t> </a:t>
            </a:r>
            <a:r>
              <a:rPr lang="en-US" altLang="ja-JP" sz="2000" dirty="0">
                <a:latin typeface="Tahoma" charset="0"/>
              </a:rPr>
              <a:t>from a code base</a:t>
            </a:r>
            <a:br>
              <a:rPr lang="en-US" altLang="ja-JP" sz="2000" dirty="0">
                <a:latin typeface="Tahoma" charset="0"/>
              </a:rPr>
            </a:br>
            <a:r>
              <a:rPr lang="en-US" altLang="ja-JP" sz="2000" dirty="0">
                <a:latin typeface="Tahoma" charset="0"/>
              </a:rPr>
              <a:t>(these are code fragments which are duplicated across files)</a:t>
            </a:r>
          </a:p>
          <a:p>
            <a:pPr marL="742950" lvl="1" indent="-285750">
              <a:spcBef>
                <a:spcPct val="20000"/>
              </a:spcBef>
              <a:buClr>
                <a:schemeClr val="tx1"/>
              </a:buClr>
              <a:buSzPct val="75000"/>
              <a:buFont typeface="Monotype Sorts" charset="0"/>
              <a:buChar char="u"/>
            </a:pPr>
            <a:r>
              <a:rPr lang="en-US" sz="2000" dirty="0">
                <a:latin typeface="Tahoma" charset="0"/>
              </a:rPr>
              <a:t>Visualize </a:t>
            </a:r>
            <a:r>
              <a:rPr lang="en-US" sz="2000" dirty="0" smtClean="0">
                <a:latin typeface="Tahoma" charset="0"/>
              </a:rPr>
              <a:t>how the clones are spread over the system’s structure</a:t>
            </a:r>
            <a:endParaRPr lang="en-US" sz="2000" dirty="0">
              <a:latin typeface="Tahoma" charset="0"/>
            </a:endParaRPr>
          </a:p>
          <a:p>
            <a:pPr marL="742950" lvl="1" indent="-285750">
              <a:spcBef>
                <a:spcPct val="20000"/>
              </a:spcBef>
              <a:buClr>
                <a:schemeClr val="tx1"/>
              </a:buClr>
              <a:buSzPct val="75000"/>
              <a:buFont typeface="Monotype Sorts" charset="0"/>
              <a:buChar char="u"/>
            </a:pPr>
            <a:r>
              <a:rPr lang="en-US" sz="2000" dirty="0" smtClean="0">
                <a:latin typeface="Tahoma" charset="0"/>
              </a:rPr>
              <a:t>Locate and remove clones (in which order? See ‘change impact’ next) </a:t>
            </a:r>
            <a:endParaRPr lang="en-US" sz="2000" b="1" dirty="0">
              <a:latin typeface="Tahoma" charset="0"/>
            </a:endParaRPr>
          </a:p>
          <a:p>
            <a:pPr marL="342900" indent="-342900">
              <a:spcBef>
                <a:spcPct val="20000"/>
              </a:spcBef>
              <a:buClr>
                <a:schemeClr val="accent2"/>
              </a:buClr>
              <a:buSzPct val="100000"/>
              <a:buFont typeface="Monotype Sorts" charset="0"/>
              <a:buNone/>
            </a:pPr>
            <a:endParaRPr lang="en-US" sz="2000" b="1" dirty="0">
              <a:latin typeface="Tahoma" charset="0"/>
            </a:endParaRPr>
          </a:p>
        </p:txBody>
      </p:sp>
      <p:pic>
        <p:nvPicPr>
          <p:cNvPr id="5325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0488" y="3454400"/>
            <a:ext cx="3416300" cy="335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252" name="Line 11"/>
          <p:cNvSpPr>
            <a:spLocks noChangeShapeType="1"/>
          </p:cNvSpPr>
          <p:nvPr/>
        </p:nvSpPr>
        <p:spPr bwMode="auto">
          <a:xfrm flipV="1">
            <a:off x="2195513" y="4581525"/>
            <a:ext cx="1296987" cy="431800"/>
          </a:xfrm>
          <a:prstGeom prst="line">
            <a:avLst/>
          </a:prstGeom>
          <a:noFill/>
          <a:ln w="381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253" name="Rectangle 12"/>
          <p:cNvSpPr>
            <a:spLocks noChangeArrowheads="1"/>
          </p:cNvSpPr>
          <p:nvPr/>
        </p:nvSpPr>
        <p:spPr bwMode="auto">
          <a:xfrm>
            <a:off x="323850" y="4610100"/>
            <a:ext cx="19558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sz="1600" dirty="0">
                <a:latin typeface="Arial" charset="0"/>
              </a:rPr>
              <a:t>intra-module clones</a:t>
            </a:r>
          </a:p>
          <a:p>
            <a:r>
              <a:rPr lang="en-US" sz="1600" dirty="0">
                <a:latin typeface="Arial" charset="0"/>
              </a:rPr>
              <a:t>(not nice, but safer)</a:t>
            </a:r>
          </a:p>
        </p:txBody>
      </p:sp>
      <p:sp>
        <p:nvSpPr>
          <p:cNvPr id="53254" name="Line 13"/>
          <p:cNvSpPr>
            <a:spLocks noChangeShapeType="1"/>
          </p:cNvSpPr>
          <p:nvPr/>
        </p:nvSpPr>
        <p:spPr bwMode="auto">
          <a:xfrm flipV="1">
            <a:off x="2268538" y="5805488"/>
            <a:ext cx="1366837" cy="287337"/>
          </a:xfrm>
          <a:prstGeom prst="line">
            <a:avLst/>
          </a:prstGeom>
          <a:noFill/>
          <a:ln w="381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255" name="Rectangle 14"/>
          <p:cNvSpPr>
            <a:spLocks noChangeArrowheads="1"/>
          </p:cNvSpPr>
          <p:nvPr/>
        </p:nvSpPr>
        <p:spPr bwMode="auto">
          <a:xfrm>
            <a:off x="323850" y="5727700"/>
            <a:ext cx="19558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sz="1600">
                <a:latin typeface="Arial" charset="0"/>
              </a:rPr>
              <a:t>inter-module clones</a:t>
            </a:r>
          </a:p>
          <a:p>
            <a:r>
              <a:rPr lang="en-US" sz="1600">
                <a:latin typeface="Arial" charset="0"/>
              </a:rPr>
              <a:t>(very dangerous, </a:t>
            </a:r>
            <a:br>
              <a:rPr lang="en-US" sz="1600">
                <a:latin typeface="Arial" charset="0"/>
              </a:rPr>
            </a:br>
            <a:r>
              <a:rPr lang="en-US" sz="1600">
                <a:latin typeface="Arial" charset="0"/>
              </a:rPr>
              <a:t> hard to maintain)</a:t>
            </a:r>
          </a:p>
        </p:txBody>
      </p:sp>
      <p:sp>
        <p:nvSpPr>
          <p:cNvPr id="3" name="Rectangle 2"/>
          <p:cNvSpPr/>
          <p:nvPr/>
        </p:nvSpPr>
        <p:spPr>
          <a:xfrm>
            <a:off x="6156176" y="6093296"/>
            <a:ext cx="2987824" cy="738664"/>
          </a:xfrm>
          <a:prstGeom prst="rect">
            <a:avLst/>
          </a:prstGeom>
        </p:spPr>
        <p:txBody>
          <a:bodyPr wrap="square">
            <a:spAutoFit/>
          </a:bodyPr>
          <a:lstStyle/>
          <a:p>
            <a:pPr lvl="0"/>
            <a:r>
              <a:rPr lang="en-US" sz="1400" dirty="0" smtClean="0">
                <a:solidFill>
                  <a:srgbClr val="3366FF"/>
                </a:solidFill>
                <a:latin typeface="Tahoma"/>
                <a:cs typeface="Tahoma"/>
              </a:rPr>
              <a:t>Tool downloadable at:</a:t>
            </a:r>
          </a:p>
          <a:p>
            <a:pPr lvl="0"/>
            <a:r>
              <a:rPr lang="en-US" sz="1400" dirty="0" smtClean="0">
                <a:solidFill>
                  <a:srgbClr val="3366FF"/>
                </a:solidFill>
                <a:latin typeface="Tahoma"/>
                <a:cs typeface="Tahoma"/>
              </a:rPr>
              <a:t>http</a:t>
            </a:r>
            <a:r>
              <a:rPr lang="en-US" sz="1400" dirty="0">
                <a:solidFill>
                  <a:srgbClr val="3366FF"/>
                </a:solidFill>
                <a:latin typeface="Tahoma"/>
                <a:cs typeface="Tahoma"/>
              </a:rPr>
              <a:t>://</a:t>
            </a:r>
            <a:r>
              <a:rPr lang="en-US" sz="1400" dirty="0" err="1">
                <a:solidFill>
                  <a:srgbClr val="3366FF"/>
                </a:solidFill>
                <a:latin typeface="Tahoma"/>
                <a:cs typeface="Tahoma"/>
              </a:rPr>
              <a:t>www.cs.rug.nl</a:t>
            </a:r>
            <a:r>
              <a:rPr lang="en-US" sz="1400" dirty="0">
                <a:solidFill>
                  <a:srgbClr val="3366FF"/>
                </a:solidFill>
                <a:latin typeface="Tahoma"/>
                <a:cs typeface="Tahoma"/>
              </a:rPr>
              <a:t>/</a:t>
            </a:r>
            <a:r>
              <a:rPr lang="en-US" sz="1400" dirty="0" err="1">
                <a:solidFill>
                  <a:srgbClr val="3366FF"/>
                </a:solidFill>
                <a:latin typeface="Tahoma"/>
                <a:cs typeface="Tahoma"/>
              </a:rPr>
              <a:t>svcg</a:t>
            </a:r>
            <a:r>
              <a:rPr lang="en-US" sz="1400" dirty="0">
                <a:solidFill>
                  <a:srgbClr val="3366FF"/>
                </a:solidFill>
                <a:latin typeface="Tahoma"/>
                <a:cs typeface="Tahoma"/>
              </a:rPr>
              <a:t>/</a:t>
            </a:r>
            <a:r>
              <a:rPr lang="en-US" sz="1400" dirty="0" err="1">
                <a:solidFill>
                  <a:srgbClr val="3366FF"/>
                </a:solidFill>
                <a:latin typeface="Tahoma"/>
                <a:cs typeface="Tahoma"/>
              </a:rPr>
              <a:t>SoftVis</a:t>
            </a:r>
            <a:r>
              <a:rPr lang="en-US" sz="1400" dirty="0">
                <a:solidFill>
                  <a:srgbClr val="3366FF"/>
                </a:solidFill>
                <a:latin typeface="Tahoma"/>
                <a:cs typeface="Tahoma"/>
              </a:rPr>
              <a:t>/</a:t>
            </a:r>
            <a:r>
              <a:rPr lang="en-US" sz="1400" dirty="0" err="1">
                <a:solidFill>
                  <a:srgbClr val="3366FF"/>
                </a:solidFill>
                <a:latin typeface="Tahoma"/>
                <a:cs typeface="Tahoma"/>
              </a:rPr>
              <a:t>ClonEvol</a:t>
            </a:r>
            <a:endParaRPr lang="en-US" sz="1400" dirty="0">
              <a:solidFill>
                <a:srgbClr val="3366FF"/>
              </a:solidFill>
              <a:latin typeface="Tahoma"/>
              <a:cs typeface="Tahoma"/>
            </a:endParaRPr>
          </a:p>
        </p:txBody>
      </p:sp>
      <p:sp>
        <p:nvSpPr>
          <p:cNvPr id="10" name="Rectangle 12"/>
          <p:cNvSpPr>
            <a:spLocks noChangeArrowheads="1"/>
          </p:cNvSpPr>
          <p:nvPr/>
        </p:nvSpPr>
        <p:spPr bwMode="auto">
          <a:xfrm>
            <a:off x="1115616" y="3717032"/>
            <a:ext cx="8576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sz="1600" dirty="0" smtClean="0">
                <a:latin typeface="Arial" charset="0"/>
              </a:rPr>
              <a:t>module</a:t>
            </a:r>
            <a:endParaRPr lang="en-US" sz="1600" dirty="0">
              <a:latin typeface="Arial" charset="0"/>
            </a:endParaRPr>
          </a:p>
        </p:txBody>
      </p:sp>
      <p:sp>
        <p:nvSpPr>
          <p:cNvPr id="11" name="Line 11"/>
          <p:cNvSpPr>
            <a:spLocks noChangeShapeType="1"/>
          </p:cNvSpPr>
          <p:nvPr/>
        </p:nvSpPr>
        <p:spPr bwMode="auto">
          <a:xfrm>
            <a:off x="1979713" y="3933057"/>
            <a:ext cx="1008111" cy="360040"/>
          </a:xfrm>
          <a:prstGeom prst="line">
            <a:avLst/>
          </a:prstGeom>
          <a:noFill/>
          <a:ln w="38100">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3024297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9751">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59751">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59751">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59751">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9751" grpId="0" build="p"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96259" name="Rectangle 4"/>
          <p:cNvSpPr>
            <a:spLocks noGrp="1" noChangeArrowheads="1"/>
          </p:cNvSpPr>
          <p:nvPr>
            <p:ph type="title"/>
          </p:nvPr>
        </p:nvSpPr>
        <p:spPr>
          <a:xfrm>
            <a:off x="228600" y="269776"/>
            <a:ext cx="8763000" cy="1143000"/>
          </a:xfrm>
          <a:noFill/>
        </p:spPr>
        <p:txBody>
          <a:bodyPr/>
          <a:lstStyle/>
          <a:p>
            <a:r>
              <a:rPr lang="en-US" sz="3600" b="1" dirty="0" smtClean="0">
                <a:latin typeface="Arial Black" charset="0"/>
                <a:ea typeface="ＭＳ Ｐゴシック" charset="0"/>
                <a:cs typeface="ＭＳ Ｐゴシック" charset="0"/>
              </a:rPr>
              <a:t>Perfective </a:t>
            </a:r>
            <a:r>
              <a:rPr lang="en-US" sz="3600" b="1" dirty="0" smtClean="0">
                <a:latin typeface="Arial Black" charset="0"/>
                <a:ea typeface="ＭＳ Ｐゴシック" charset="0"/>
                <a:cs typeface="ＭＳ Ｐゴシック" charset="0"/>
              </a:rPr>
              <a:t>Maintenance: </a:t>
            </a:r>
            <a:br>
              <a:rPr lang="en-US" sz="3600" b="1" dirty="0" smtClean="0">
                <a:latin typeface="Arial Black" charset="0"/>
                <a:ea typeface="ＭＳ Ｐゴシック" charset="0"/>
                <a:cs typeface="ＭＳ Ｐゴシック" charset="0"/>
              </a:rPr>
            </a:br>
            <a:r>
              <a:rPr lang="en-US" sz="3600" b="1" dirty="0" smtClean="0">
                <a:latin typeface="Arial Black" charset="0"/>
                <a:ea typeface="ＭＳ Ｐゴシック" charset="0"/>
                <a:cs typeface="ＭＳ Ｐゴシック" charset="0"/>
              </a:rPr>
              <a:t>Is it Really Needed? </a:t>
            </a:r>
            <a:endParaRPr lang="en-US" sz="3600" b="1" dirty="0">
              <a:latin typeface="Arial Black" charset="0"/>
              <a:ea typeface="ＭＳ Ｐゴシック" charset="0"/>
              <a:cs typeface="ＭＳ Ｐゴシック" charset="0"/>
            </a:endParaRPr>
          </a:p>
        </p:txBody>
      </p:sp>
      <p:sp>
        <p:nvSpPr>
          <p:cNvPr id="96260" name="Rectangle 5"/>
          <p:cNvSpPr>
            <a:spLocks noGrp="1" noChangeArrowheads="1"/>
          </p:cNvSpPr>
          <p:nvPr>
            <p:ph type="body" idx="1"/>
          </p:nvPr>
        </p:nvSpPr>
        <p:spPr>
          <a:xfrm>
            <a:off x="138113" y="1598190"/>
            <a:ext cx="9005887" cy="4783138"/>
          </a:xfrm>
          <a:noFill/>
        </p:spPr>
        <p:txBody>
          <a:bodyPr/>
          <a:lstStyle/>
          <a:p>
            <a:pPr>
              <a:lnSpc>
                <a:spcPct val="80000"/>
              </a:lnSpc>
              <a:buFont typeface="Monotype Sorts" charset="0"/>
              <a:buNone/>
            </a:pPr>
            <a:r>
              <a:rPr lang="en-US" sz="2800" b="1" dirty="0" smtClean="0">
                <a:solidFill>
                  <a:srgbClr val="3366FF"/>
                </a:solidFill>
                <a:latin typeface="Tahoma" charset="0"/>
                <a:ea typeface="ＭＳ Ｐゴシック" charset="0"/>
                <a:cs typeface="ＭＳ Ｐゴシック" charset="0"/>
              </a:rPr>
              <a:t>Perfective </a:t>
            </a:r>
            <a:r>
              <a:rPr lang="en-US" sz="2800" b="1" dirty="0">
                <a:solidFill>
                  <a:srgbClr val="3366FF"/>
                </a:solidFill>
                <a:latin typeface="Tahoma" charset="0"/>
                <a:ea typeface="ＭＳ Ｐゴシック" charset="0"/>
                <a:cs typeface="ＭＳ Ｐゴシック" charset="0"/>
              </a:rPr>
              <a:t>Maintenance</a:t>
            </a:r>
            <a:r>
              <a:rPr lang="en-US" sz="2800" b="1" dirty="0">
                <a:latin typeface="Tahoma" charset="0"/>
                <a:ea typeface="ＭＳ Ｐゴシック" charset="0"/>
                <a:cs typeface="ＭＳ Ｐゴシック" charset="0"/>
              </a:rPr>
              <a:t>:</a:t>
            </a:r>
          </a:p>
          <a:p>
            <a:pPr lvl="1">
              <a:lnSpc>
                <a:spcPct val="80000"/>
              </a:lnSpc>
              <a:buClr>
                <a:schemeClr val="tx1"/>
              </a:buClr>
              <a:buFontTx/>
              <a:buChar char="•"/>
            </a:pPr>
            <a:r>
              <a:rPr lang="en-US" sz="2400" dirty="0">
                <a:latin typeface="Tahoma" charset="0"/>
                <a:ea typeface="ＭＳ Ｐゴシック" charset="0"/>
              </a:rPr>
              <a:t>why improve software that works?</a:t>
            </a:r>
          </a:p>
          <a:p>
            <a:pPr lvl="1">
              <a:lnSpc>
                <a:spcPct val="80000"/>
              </a:lnSpc>
              <a:buClr>
                <a:schemeClr val="tx1"/>
              </a:buClr>
              <a:buFontTx/>
              <a:buChar char="•"/>
            </a:pPr>
            <a:r>
              <a:rPr lang="en-US" sz="2400" dirty="0">
                <a:latin typeface="Tahoma" charset="0"/>
                <a:ea typeface="ＭＳ Ｐゴシック" charset="0"/>
              </a:rPr>
              <a:t>because, </a:t>
            </a:r>
            <a:r>
              <a:rPr lang="en-US" sz="2400" dirty="0" smtClean="0">
                <a:latin typeface="Tahoma" charset="0"/>
                <a:ea typeface="ＭＳ Ｐゴシック" charset="0"/>
              </a:rPr>
              <a:t>this </a:t>
            </a:r>
            <a:r>
              <a:rPr lang="en-US" sz="2400" dirty="0">
                <a:latin typeface="Tahoma" charset="0"/>
                <a:ea typeface="ＭＳ Ｐゴシック" charset="0"/>
              </a:rPr>
              <a:t>way, we increase the software </a:t>
            </a:r>
            <a:r>
              <a:rPr lang="en-US" sz="2400" b="1" dirty="0">
                <a:latin typeface="Tahoma" charset="0"/>
                <a:ea typeface="ＭＳ Ｐゴシック" charset="0"/>
              </a:rPr>
              <a:t>quality</a:t>
            </a:r>
          </a:p>
          <a:p>
            <a:pPr lvl="1">
              <a:lnSpc>
                <a:spcPct val="80000"/>
              </a:lnSpc>
              <a:buClr>
                <a:schemeClr val="tx1"/>
              </a:buClr>
              <a:buFontTx/>
              <a:buChar char="•"/>
            </a:pPr>
            <a:r>
              <a:rPr lang="en-US" sz="2400" dirty="0">
                <a:latin typeface="Tahoma" charset="0"/>
                <a:ea typeface="ＭＳ Ｐゴシック" charset="0"/>
              </a:rPr>
              <a:t>…and thus reduce the chance of </a:t>
            </a:r>
            <a:r>
              <a:rPr lang="en-US" sz="2400" b="1" dirty="0">
                <a:latin typeface="Tahoma" charset="0"/>
                <a:ea typeface="ＭＳ Ｐゴシック" charset="0"/>
              </a:rPr>
              <a:t>defects</a:t>
            </a:r>
          </a:p>
          <a:p>
            <a:pPr lvl="1">
              <a:lnSpc>
                <a:spcPct val="80000"/>
              </a:lnSpc>
              <a:buClr>
                <a:schemeClr val="tx1"/>
              </a:buClr>
              <a:buFontTx/>
              <a:buChar char="•"/>
            </a:pPr>
            <a:r>
              <a:rPr lang="en-US" sz="2400" dirty="0">
                <a:latin typeface="Tahoma" charset="0"/>
                <a:ea typeface="ＭＳ Ｐゴシック" charset="0"/>
              </a:rPr>
              <a:t>…and also reduce the cost of future </a:t>
            </a:r>
            <a:r>
              <a:rPr lang="en-US" sz="2400" b="1" dirty="0">
                <a:latin typeface="Tahoma" charset="0"/>
                <a:ea typeface="ＭＳ Ｐゴシック" charset="0"/>
              </a:rPr>
              <a:t>adaptive</a:t>
            </a:r>
            <a:r>
              <a:rPr lang="en-US" sz="2400" dirty="0">
                <a:latin typeface="Tahoma" charset="0"/>
                <a:ea typeface="ＭＳ Ｐゴシック" charset="0"/>
              </a:rPr>
              <a:t> maintenance</a:t>
            </a:r>
          </a:p>
          <a:p>
            <a:pPr lvl="1">
              <a:lnSpc>
                <a:spcPct val="80000"/>
              </a:lnSpc>
              <a:buClr>
                <a:schemeClr val="tx1"/>
              </a:buClr>
              <a:buFontTx/>
              <a:buChar char="•"/>
            </a:pPr>
            <a:r>
              <a:rPr lang="en-US" sz="2400" dirty="0">
                <a:latin typeface="Tahoma" charset="0"/>
                <a:ea typeface="ＭＳ Ｐゴシック" charset="0"/>
              </a:rPr>
              <a:t>…and also reduce the overall </a:t>
            </a:r>
            <a:r>
              <a:rPr lang="en-US" sz="2400" b="1" dirty="0">
                <a:latin typeface="Tahoma" charset="0"/>
                <a:ea typeface="ＭＳ Ｐゴシック" charset="0"/>
              </a:rPr>
              <a:t>understanding</a:t>
            </a:r>
            <a:r>
              <a:rPr lang="en-US" sz="2400" dirty="0">
                <a:latin typeface="Tahoma" charset="0"/>
                <a:ea typeface="ＭＳ Ｐゴシック" charset="0"/>
              </a:rPr>
              <a:t> cost</a:t>
            </a:r>
          </a:p>
          <a:p>
            <a:pPr marL="0" indent="0">
              <a:lnSpc>
                <a:spcPct val="80000"/>
              </a:lnSpc>
              <a:buClr>
                <a:schemeClr val="tx1"/>
              </a:buClr>
              <a:buNone/>
            </a:pPr>
            <a:r>
              <a:rPr lang="en-US" sz="2800" b="1" dirty="0">
                <a:solidFill>
                  <a:srgbClr val="3366FF"/>
                </a:solidFill>
                <a:latin typeface="Tahoma" charset="0"/>
                <a:ea typeface="ＭＳ Ｐゴシック" charset="0"/>
                <a:cs typeface="ＭＳ Ｐゴシック" charset="0"/>
              </a:rPr>
              <a:t>However:</a:t>
            </a:r>
          </a:p>
          <a:p>
            <a:pPr lvl="1">
              <a:lnSpc>
                <a:spcPct val="80000"/>
              </a:lnSpc>
              <a:buClr>
                <a:schemeClr val="tx1"/>
              </a:buClr>
              <a:buFontTx/>
              <a:buChar char="•"/>
            </a:pPr>
            <a:r>
              <a:rPr lang="en-US" sz="2400" dirty="0">
                <a:latin typeface="Tahoma" charset="0"/>
                <a:ea typeface="ＭＳ Ｐゴシック" charset="0"/>
              </a:rPr>
              <a:t>perfective maintenance is a </a:t>
            </a:r>
            <a:r>
              <a:rPr lang="en-US" sz="2400" b="1" dirty="0">
                <a:latin typeface="Tahoma" charset="0"/>
                <a:ea typeface="ＭＳ Ｐゴシック" charset="0"/>
              </a:rPr>
              <a:t>long-term </a:t>
            </a:r>
            <a:r>
              <a:rPr lang="en-US" sz="2400" dirty="0">
                <a:latin typeface="Tahoma" charset="0"/>
                <a:ea typeface="ＭＳ Ｐゴシック" charset="0"/>
              </a:rPr>
              <a:t>benefit</a:t>
            </a:r>
          </a:p>
          <a:p>
            <a:pPr lvl="1">
              <a:lnSpc>
                <a:spcPct val="80000"/>
              </a:lnSpc>
              <a:buClr>
                <a:schemeClr val="tx1"/>
              </a:buClr>
              <a:buFontTx/>
              <a:buChar char="•"/>
            </a:pPr>
            <a:r>
              <a:rPr lang="en-US" sz="2400" dirty="0">
                <a:latin typeface="Tahoma" charset="0"/>
                <a:ea typeface="ＭＳ Ｐゴシック" charset="0"/>
              </a:rPr>
              <a:t>many companies do not see </a:t>
            </a:r>
            <a:r>
              <a:rPr lang="en-US" sz="2400" dirty="0" smtClean="0">
                <a:latin typeface="Tahoma" charset="0"/>
                <a:ea typeface="ＭＳ Ｐゴシック" charset="0"/>
              </a:rPr>
              <a:t>this (</a:t>
            </a:r>
            <a:r>
              <a:rPr lang="ja-JP" altLang="en-US" sz="2400" dirty="0">
                <a:latin typeface="Tahoma" charset="0"/>
                <a:ea typeface="ＭＳ Ｐゴシック" charset="0"/>
              </a:rPr>
              <a:t>‘</a:t>
            </a:r>
            <a:r>
              <a:rPr lang="en-US" altLang="ja-JP" sz="2400" dirty="0">
                <a:latin typeface="Tahoma" charset="0"/>
                <a:ea typeface="ＭＳ Ｐゴシック" charset="0"/>
              </a:rPr>
              <a:t>fix when broken</a:t>
            </a:r>
            <a:r>
              <a:rPr lang="ja-JP" altLang="en-US" sz="2400" dirty="0" smtClean="0">
                <a:latin typeface="Tahoma" charset="0"/>
                <a:ea typeface="ＭＳ Ｐゴシック" charset="0"/>
              </a:rPr>
              <a:t>’</a:t>
            </a:r>
            <a:r>
              <a:rPr lang="en-US" altLang="ja-JP" sz="2400" dirty="0" smtClean="0">
                <a:latin typeface="Tahoma" charset="0"/>
                <a:ea typeface="ＭＳ Ｐゴシック" charset="0"/>
              </a:rPr>
              <a:t>, TDD*)</a:t>
            </a:r>
            <a:endParaRPr lang="en-US" altLang="ja-JP" sz="2400" dirty="0">
              <a:latin typeface="Tahoma" charset="0"/>
              <a:ea typeface="ＭＳ Ｐゴシック" charset="0"/>
            </a:endParaRPr>
          </a:p>
          <a:p>
            <a:pPr marL="0" indent="0">
              <a:lnSpc>
                <a:spcPct val="80000"/>
              </a:lnSpc>
              <a:buClr>
                <a:schemeClr val="tx1"/>
              </a:buClr>
              <a:buNone/>
            </a:pPr>
            <a:r>
              <a:rPr lang="en-US" sz="2800" b="1" dirty="0" smtClean="0">
                <a:solidFill>
                  <a:srgbClr val="3366FF"/>
                </a:solidFill>
                <a:latin typeface="Tahoma" charset="0"/>
                <a:ea typeface="ＭＳ Ｐゴシック" charset="0"/>
                <a:cs typeface="ＭＳ Ｐゴシック" charset="0"/>
              </a:rPr>
              <a:t>Open Questions</a:t>
            </a:r>
            <a:r>
              <a:rPr lang="en-US" sz="2800" b="1" dirty="0">
                <a:solidFill>
                  <a:srgbClr val="3366FF"/>
                </a:solidFill>
                <a:latin typeface="Tahoma" charset="0"/>
                <a:ea typeface="ＭＳ Ｐゴシック" charset="0"/>
                <a:cs typeface="ＭＳ Ｐゴシック" charset="0"/>
              </a:rPr>
              <a:t>:</a:t>
            </a:r>
          </a:p>
          <a:p>
            <a:pPr lvl="1">
              <a:lnSpc>
                <a:spcPct val="80000"/>
              </a:lnSpc>
              <a:buClr>
                <a:schemeClr val="tx1"/>
              </a:buClr>
              <a:buFontTx/>
              <a:buChar char="•"/>
            </a:pPr>
            <a:r>
              <a:rPr lang="en-US" sz="2400" dirty="0">
                <a:latin typeface="Tahoma" charset="0"/>
                <a:ea typeface="ＭＳ Ｐゴシック" charset="0"/>
              </a:rPr>
              <a:t>when to kick in a perfective maintenance </a:t>
            </a:r>
            <a:r>
              <a:rPr lang="en-US" sz="2400" dirty="0" smtClean="0">
                <a:latin typeface="Tahoma" charset="0"/>
                <a:ea typeface="ＭＳ Ｐゴシック" charset="0"/>
              </a:rPr>
              <a:t>cycle?</a:t>
            </a:r>
            <a:endParaRPr lang="en-US" sz="2400" dirty="0">
              <a:latin typeface="Tahoma" charset="0"/>
              <a:ea typeface="ＭＳ Ｐゴシック" charset="0"/>
            </a:endParaRPr>
          </a:p>
          <a:p>
            <a:pPr lvl="1">
              <a:lnSpc>
                <a:spcPct val="80000"/>
              </a:lnSpc>
              <a:buClr>
                <a:schemeClr val="tx1"/>
              </a:buClr>
              <a:buFontTx/>
              <a:buChar char="•"/>
            </a:pPr>
            <a:r>
              <a:rPr lang="en-US" sz="2400" dirty="0">
                <a:latin typeface="Tahoma" charset="0"/>
                <a:ea typeface="ＭＳ Ｐゴシック" charset="0"/>
              </a:rPr>
              <a:t>how to measure its </a:t>
            </a:r>
            <a:r>
              <a:rPr lang="en-US" sz="2400" b="1" dirty="0">
                <a:latin typeface="Tahoma" charset="0"/>
                <a:ea typeface="ＭＳ Ｐゴシック" charset="0"/>
              </a:rPr>
              <a:t>benefits</a:t>
            </a:r>
            <a:r>
              <a:rPr lang="en-US" sz="2400" dirty="0">
                <a:latin typeface="Tahoma" charset="0"/>
                <a:ea typeface="ＭＳ Ｐゴシック" charset="0"/>
              </a:rPr>
              <a:t> </a:t>
            </a:r>
            <a:r>
              <a:rPr lang="en-US" sz="2400" i="1" dirty="0" err="1">
                <a:latin typeface="Tahoma" charset="0"/>
                <a:ea typeface="ＭＳ Ｐゴシック" charset="0"/>
              </a:rPr>
              <a:t>vs</a:t>
            </a:r>
            <a:r>
              <a:rPr lang="en-US" sz="2400" dirty="0">
                <a:latin typeface="Tahoma" charset="0"/>
                <a:ea typeface="ＭＳ Ｐゴシック" charset="0"/>
              </a:rPr>
              <a:t> its </a:t>
            </a:r>
            <a:r>
              <a:rPr lang="en-US" sz="2400" b="1" dirty="0">
                <a:latin typeface="Tahoma" charset="0"/>
                <a:ea typeface="ＭＳ Ｐゴシック" charset="0"/>
              </a:rPr>
              <a:t>costs</a:t>
            </a:r>
            <a:r>
              <a:rPr lang="en-US" sz="2400" dirty="0" smtClean="0">
                <a:latin typeface="Tahoma" charset="0"/>
                <a:ea typeface="ＭＳ Ｐゴシック" charset="0"/>
              </a:rPr>
              <a:t>?</a:t>
            </a:r>
            <a:endParaRPr lang="en-US" sz="2400" dirty="0">
              <a:latin typeface="Tahoma" charset="0"/>
              <a:ea typeface="ＭＳ Ｐゴシック" charset="0"/>
            </a:endParaRPr>
          </a:p>
          <a:p>
            <a:pPr lvl="1">
              <a:lnSpc>
                <a:spcPct val="80000"/>
              </a:lnSpc>
              <a:buFont typeface="Monotype Sorts" charset="0"/>
              <a:buNone/>
            </a:pPr>
            <a:endParaRPr lang="en-US" sz="2400" dirty="0">
              <a:latin typeface="Tahoma" charset="0"/>
              <a:ea typeface="ＭＳ Ｐゴシック" charset="0"/>
            </a:endParaRPr>
          </a:p>
        </p:txBody>
      </p:sp>
      <p:sp>
        <p:nvSpPr>
          <p:cNvPr id="6" name="Rectangle 7"/>
          <p:cNvSpPr>
            <a:spLocks noChangeArrowheads="1"/>
          </p:cNvSpPr>
          <p:nvPr/>
        </p:nvSpPr>
        <p:spPr bwMode="auto">
          <a:xfrm>
            <a:off x="34925" y="6308725"/>
            <a:ext cx="90011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171450" indent="-171450">
              <a:buFontTx/>
              <a:buChar char="•"/>
            </a:pPr>
            <a:r>
              <a:rPr lang="en-US" sz="1200" dirty="0" smtClean="0">
                <a:latin typeface="Arial" charset="0"/>
                <a:cs typeface="Arial" charset="0"/>
              </a:rPr>
              <a:t>M. Church (2015) Why Agile and especially Scrum are terrible</a:t>
            </a:r>
            <a:br>
              <a:rPr lang="en-US" sz="1200" dirty="0" smtClean="0">
                <a:latin typeface="Arial" charset="0"/>
                <a:cs typeface="Arial" charset="0"/>
              </a:rPr>
            </a:br>
            <a:r>
              <a:rPr lang="en-US" sz="1200" dirty="0" smtClean="0">
                <a:solidFill>
                  <a:srgbClr val="3366FF"/>
                </a:solidFill>
                <a:latin typeface="Arial" charset="0"/>
                <a:cs typeface="Arial" charset="0"/>
                <a:hlinkClick r:id="rId3"/>
              </a:rPr>
              <a:t>https</a:t>
            </a:r>
            <a:r>
              <a:rPr lang="en-US" sz="1200" dirty="0">
                <a:solidFill>
                  <a:srgbClr val="3366FF"/>
                </a:solidFill>
                <a:latin typeface="Arial" charset="0"/>
                <a:cs typeface="Arial" charset="0"/>
                <a:hlinkClick r:id="rId3"/>
              </a:rPr>
              <a:t>://michaelochurch.wordpress.com/2015/06/06/why-agile-and-especially-scrum-are-terrible</a:t>
            </a:r>
            <a:r>
              <a:rPr lang="en-US" sz="1200" dirty="0" smtClean="0">
                <a:solidFill>
                  <a:srgbClr val="3366FF"/>
                </a:solidFill>
                <a:latin typeface="Arial" charset="0"/>
                <a:cs typeface="Arial" charset="0"/>
                <a:hlinkClick r:id="rId3"/>
              </a:rPr>
              <a:t>/</a:t>
            </a:r>
            <a:r>
              <a:rPr lang="en-US" sz="1200" dirty="0" smtClean="0">
                <a:solidFill>
                  <a:srgbClr val="3366FF"/>
                </a:solidFill>
                <a:latin typeface="Arial" charset="0"/>
                <a:cs typeface="Arial" charset="0"/>
              </a:rPr>
              <a:t> </a:t>
            </a:r>
            <a:endParaRPr lang="en-US" sz="1200" dirty="0">
              <a:solidFill>
                <a:srgbClr val="3366FF"/>
              </a:solidFill>
              <a:latin typeface="Arial" charset="0"/>
              <a:cs typeface="Arial" charset="0"/>
            </a:endParaRPr>
          </a:p>
        </p:txBody>
      </p:sp>
    </p:spTree>
  </p:cSld>
  <p:clrMapOvr>
    <a:masterClrMapping/>
  </p:clrMapOvr>
  <p:transition xmlns:p14="http://schemas.microsoft.com/office/powerpoint/2010/main"/>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3"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4275" name="Rectangle 4"/>
          <p:cNvSpPr>
            <a:spLocks noGrp="1" noChangeArrowheads="1"/>
          </p:cNvSpPr>
          <p:nvPr>
            <p:ph type="title"/>
          </p:nvPr>
        </p:nvSpPr>
        <p:spPr>
          <a:xfrm>
            <a:off x="406400" y="228600"/>
            <a:ext cx="8414072" cy="1143000"/>
          </a:xfrm>
          <a:noFill/>
        </p:spPr>
        <p:txBody>
          <a:bodyPr/>
          <a:lstStyle/>
          <a:p>
            <a:r>
              <a:rPr lang="en-US" dirty="0">
                <a:latin typeface="Arial Black" charset="0"/>
                <a:ea typeface="ＭＳ Ｐゴシック" charset="0"/>
                <a:cs typeface="ＭＳ Ｐゴシック" charset="0"/>
              </a:rPr>
              <a:t>Preventive </a:t>
            </a:r>
            <a:r>
              <a:rPr lang="en-US" dirty="0" smtClean="0">
                <a:latin typeface="Arial Black" charset="0"/>
                <a:ea typeface="ＭＳ Ｐゴシック" charset="0"/>
                <a:cs typeface="ＭＳ Ｐゴシック" charset="0"/>
              </a:rPr>
              <a:t>Maintenance (</a:t>
            </a:r>
            <a:r>
              <a:rPr lang="en-US" dirty="0" err="1" smtClean="0">
                <a:latin typeface="Arial Black" charset="0"/>
                <a:ea typeface="ＭＳ Ｐゴシック" charset="0"/>
                <a:cs typeface="ＭＳ Ｐゴシック" charset="0"/>
              </a:rPr>
              <a:t>pM</a:t>
            </a:r>
            <a:r>
              <a:rPr lang="en-US" dirty="0" smtClean="0">
                <a:latin typeface="Arial Black" charset="0"/>
                <a:ea typeface="ＭＳ Ｐゴシック" charset="0"/>
                <a:cs typeface="ＭＳ Ｐゴシック" charset="0"/>
              </a:rPr>
              <a:t>)</a:t>
            </a:r>
            <a:endParaRPr lang="en-US" dirty="0">
              <a:latin typeface="Arial Black" charset="0"/>
              <a:ea typeface="ＭＳ Ｐゴシック" charset="0"/>
              <a:cs typeface="ＭＳ Ｐゴシック" charset="0"/>
            </a:endParaRPr>
          </a:p>
        </p:txBody>
      </p:sp>
      <p:sp>
        <p:nvSpPr>
          <p:cNvPr id="128005" name="Rectangle 5"/>
          <p:cNvSpPr>
            <a:spLocks noGrp="1" noChangeArrowheads="1"/>
          </p:cNvSpPr>
          <p:nvPr>
            <p:ph type="body" idx="1"/>
          </p:nvPr>
        </p:nvSpPr>
        <p:spPr>
          <a:xfrm>
            <a:off x="107950" y="1885950"/>
            <a:ext cx="9144570" cy="4171950"/>
          </a:xfrm>
          <a:noFill/>
        </p:spPr>
        <p:txBody>
          <a:bodyPr/>
          <a:lstStyle/>
          <a:p>
            <a:pPr lvl="1">
              <a:lnSpc>
                <a:spcPct val="90000"/>
              </a:lnSpc>
              <a:buClr>
                <a:schemeClr val="tx1"/>
              </a:buClr>
              <a:buSzPct val="75000"/>
              <a:buFont typeface="Monotype Sorts" charset="0"/>
              <a:buChar char="u"/>
            </a:pPr>
            <a:r>
              <a:rPr lang="en-US" sz="2000" dirty="0">
                <a:latin typeface="Tahoma" charset="0"/>
                <a:ea typeface="ＭＳ Ｐゴシック" charset="0"/>
              </a:rPr>
              <a:t>prevent failures by fixing defect-causes </a:t>
            </a:r>
            <a:r>
              <a:rPr lang="en-US" sz="2000" b="1" dirty="0">
                <a:latin typeface="Tahoma" charset="0"/>
                <a:ea typeface="ＭＳ Ｐゴシック" charset="0"/>
              </a:rPr>
              <a:t>in advance </a:t>
            </a:r>
            <a:r>
              <a:rPr lang="en-US" sz="2000" dirty="0">
                <a:latin typeface="Tahoma" charset="0"/>
                <a:ea typeface="ＭＳ Ｐゴシック" charset="0"/>
              </a:rPr>
              <a:t>of failures</a:t>
            </a:r>
            <a:endParaRPr lang="en-US" sz="2000" b="1" dirty="0">
              <a:latin typeface="Tahoma" charset="0"/>
              <a:ea typeface="ＭＳ Ｐゴシック" charset="0"/>
            </a:endParaRPr>
          </a:p>
          <a:p>
            <a:pPr lvl="1">
              <a:lnSpc>
                <a:spcPct val="90000"/>
              </a:lnSpc>
              <a:buClr>
                <a:schemeClr val="tx1"/>
              </a:buClr>
              <a:buSzPct val="75000"/>
              <a:buFont typeface="Monotype Sorts" charset="0"/>
              <a:buChar char="u"/>
            </a:pPr>
            <a:r>
              <a:rPr lang="en-US" sz="2000" dirty="0">
                <a:latin typeface="Tahoma" charset="0"/>
                <a:ea typeface="ＭＳ Ｐゴシック" charset="0"/>
              </a:rPr>
              <a:t>can be seen as a subset of perfective </a:t>
            </a:r>
            <a:r>
              <a:rPr lang="en-US" sz="2000" dirty="0" smtClean="0">
                <a:latin typeface="Tahoma" charset="0"/>
                <a:ea typeface="ＭＳ Ｐゴシック" charset="0"/>
              </a:rPr>
              <a:t>maintenance (PM)</a:t>
            </a:r>
            <a:endParaRPr lang="en-US" sz="2000" dirty="0">
              <a:latin typeface="Tahoma" charset="0"/>
              <a:ea typeface="ＭＳ Ｐゴシック" charset="0"/>
            </a:endParaRPr>
          </a:p>
          <a:p>
            <a:pPr lvl="1">
              <a:lnSpc>
                <a:spcPct val="90000"/>
              </a:lnSpc>
              <a:buClr>
                <a:schemeClr val="tx1"/>
              </a:buClr>
              <a:buSzPct val="75000"/>
              <a:buFont typeface="Monotype Sorts" charset="0"/>
              <a:buChar char="u"/>
            </a:pPr>
            <a:r>
              <a:rPr lang="en-US" sz="2000" dirty="0">
                <a:latin typeface="Tahoma" charset="0"/>
                <a:ea typeface="ＭＳ Ｐゴシック" charset="0"/>
              </a:rPr>
              <a:t>however:</a:t>
            </a:r>
          </a:p>
          <a:p>
            <a:pPr lvl="2">
              <a:lnSpc>
                <a:spcPct val="90000"/>
              </a:lnSpc>
              <a:buClr>
                <a:schemeClr val="tx1"/>
              </a:buClr>
              <a:buSzPct val="75000"/>
              <a:buFont typeface="Monotype Sorts" charset="0"/>
              <a:buChar char="u"/>
            </a:pPr>
            <a:r>
              <a:rPr lang="en-US" sz="1800" dirty="0">
                <a:solidFill>
                  <a:srgbClr val="3366FF"/>
                </a:solidFill>
                <a:latin typeface="Tahoma" charset="0"/>
                <a:ea typeface="ＭＳ Ｐゴシック" charset="0"/>
              </a:rPr>
              <a:t>perfective </a:t>
            </a:r>
            <a:r>
              <a:rPr lang="en-US" sz="1800" dirty="0">
                <a:latin typeface="Tahoma" charset="0"/>
                <a:ea typeface="ＭＳ Ｐゴシック" charset="0"/>
              </a:rPr>
              <a:t>maintenance </a:t>
            </a:r>
            <a:r>
              <a:rPr lang="en-US" sz="1800" dirty="0" smtClean="0">
                <a:latin typeface="Tahoma" charset="0"/>
                <a:ea typeface="ＭＳ Ｐゴシック" charset="0"/>
              </a:rPr>
              <a:t>(PM) focuses </a:t>
            </a:r>
            <a:r>
              <a:rPr lang="en-US" sz="1800" dirty="0">
                <a:latin typeface="Tahoma" charset="0"/>
                <a:ea typeface="ＭＳ Ｐゴシック" charset="0"/>
              </a:rPr>
              <a:t>the entire spectrum of improving</a:t>
            </a:r>
            <a:br>
              <a:rPr lang="en-US" sz="1800" dirty="0">
                <a:latin typeface="Tahoma" charset="0"/>
                <a:ea typeface="ＭＳ Ｐゴシック" charset="0"/>
              </a:rPr>
            </a:br>
            <a:r>
              <a:rPr lang="en-US" sz="1800" dirty="0">
                <a:latin typeface="Tahoma" charset="0"/>
                <a:ea typeface="ＭＳ Ｐゴシック" charset="0"/>
              </a:rPr>
              <a:t>the software quality</a:t>
            </a:r>
            <a:endParaRPr lang="en-US" sz="1800" b="1" dirty="0">
              <a:latin typeface="Tahoma" charset="0"/>
              <a:ea typeface="ＭＳ Ｐゴシック" charset="0"/>
            </a:endParaRPr>
          </a:p>
          <a:p>
            <a:pPr lvl="2">
              <a:lnSpc>
                <a:spcPct val="90000"/>
              </a:lnSpc>
              <a:buClr>
                <a:schemeClr val="tx1"/>
              </a:buClr>
              <a:buSzPct val="75000"/>
              <a:buFont typeface="Monotype Sorts" charset="0"/>
              <a:buChar char="u"/>
            </a:pPr>
            <a:r>
              <a:rPr lang="en-US" sz="1800" dirty="0">
                <a:solidFill>
                  <a:srgbClr val="3366FF"/>
                </a:solidFill>
                <a:latin typeface="Tahoma" charset="0"/>
                <a:ea typeface="ＭＳ Ｐゴシック" charset="0"/>
              </a:rPr>
              <a:t>preventive </a:t>
            </a:r>
            <a:r>
              <a:rPr lang="en-US" sz="1800" dirty="0">
                <a:latin typeface="Tahoma" charset="0"/>
                <a:ea typeface="ＭＳ Ｐゴシック" charset="0"/>
              </a:rPr>
              <a:t>maintenance </a:t>
            </a:r>
            <a:r>
              <a:rPr lang="en-US" sz="1800" dirty="0" smtClean="0">
                <a:latin typeface="Tahoma" charset="0"/>
                <a:ea typeface="ＭＳ Ｐゴシック" charset="0"/>
              </a:rPr>
              <a:t>(</a:t>
            </a:r>
            <a:r>
              <a:rPr lang="en-US" sz="1800" dirty="0" err="1" smtClean="0">
                <a:latin typeface="Tahoma" charset="0"/>
                <a:ea typeface="ＭＳ Ｐゴシック" charset="0"/>
              </a:rPr>
              <a:t>pM</a:t>
            </a:r>
            <a:r>
              <a:rPr lang="en-US" sz="1800" dirty="0" smtClean="0">
                <a:latin typeface="Tahoma" charset="0"/>
                <a:ea typeface="ＭＳ Ｐゴシック" charset="0"/>
              </a:rPr>
              <a:t>) focuses </a:t>
            </a:r>
            <a:r>
              <a:rPr lang="en-US" sz="1800" dirty="0">
                <a:latin typeface="Tahoma" charset="0"/>
                <a:ea typeface="ＭＳ Ｐゴシック" charset="0"/>
              </a:rPr>
              <a:t>on fixing potential causes of </a:t>
            </a:r>
            <a:r>
              <a:rPr lang="en-US" sz="1800" b="1" dirty="0">
                <a:latin typeface="Tahoma" charset="0"/>
                <a:ea typeface="ＭＳ Ｐゴシック" charset="0"/>
              </a:rPr>
              <a:t>defects </a:t>
            </a:r>
            <a:r>
              <a:rPr lang="en-US" sz="1800" dirty="0">
                <a:latin typeface="Tahoma" charset="0"/>
                <a:ea typeface="ＭＳ Ｐゴシック" charset="0"/>
              </a:rPr>
              <a:t>only </a:t>
            </a:r>
            <a:r>
              <a:rPr lang="en-US" sz="1800" dirty="0" smtClean="0">
                <a:latin typeface="Tahoma" charset="0"/>
                <a:ea typeface="ＭＳ Ｐゴシック" charset="0"/>
              </a:rPr>
              <a:t>(</a:t>
            </a:r>
            <a:r>
              <a:rPr lang="en-US" sz="1800" dirty="0" smtClean="0">
                <a:latin typeface="Tahoma" charset="0"/>
                <a:ea typeface="ＭＳ Ｐゴシック" charset="0"/>
              </a:rPr>
              <a:t>does </a:t>
            </a:r>
            <a:r>
              <a:rPr lang="en-US" sz="1800" dirty="0">
                <a:latin typeface="Tahoma" charset="0"/>
                <a:ea typeface="ＭＳ Ｐゴシック" charset="0"/>
              </a:rPr>
              <a:t>not care about documentation, software readability, </a:t>
            </a:r>
            <a:r>
              <a:rPr lang="en-US" sz="1800" dirty="0" err="1">
                <a:latin typeface="Tahoma" charset="0"/>
                <a:ea typeface="ＭＳ Ｐゴシック" charset="0"/>
              </a:rPr>
              <a:t>etc</a:t>
            </a:r>
            <a:r>
              <a:rPr lang="en-US" sz="1800" dirty="0">
                <a:latin typeface="Tahoma" charset="0"/>
                <a:ea typeface="ＭＳ Ｐゴシック" charset="0"/>
              </a:rPr>
              <a:t>)</a:t>
            </a:r>
          </a:p>
          <a:p>
            <a:pPr lvl="2">
              <a:lnSpc>
                <a:spcPct val="90000"/>
              </a:lnSpc>
              <a:buClr>
                <a:schemeClr val="tx1"/>
              </a:buClr>
              <a:buSzPct val="75000"/>
              <a:buFont typeface="Monotype Sorts" charset="0"/>
              <a:buChar char="u"/>
            </a:pPr>
            <a:r>
              <a:rPr lang="en-US" sz="1800" dirty="0">
                <a:latin typeface="Tahoma" charset="0"/>
                <a:ea typeface="ＭＳ Ｐゴシック" charset="0"/>
              </a:rPr>
              <a:t>preventive maintenance is </a:t>
            </a:r>
            <a:r>
              <a:rPr lang="en-US" sz="1800" b="1" dirty="0" smtClean="0">
                <a:latin typeface="Tahoma" charset="0"/>
                <a:ea typeface="ＭＳ Ｐゴシック" charset="0"/>
              </a:rPr>
              <a:t>proactive</a:t>
            </a:r>
            <a:r>
              <a:rPr lang="en-US" sz="1800" dirty="0">
                <a:latin typeface="Tahoma" charset="0"/>
                <a:ea typeface="ＭＳ Ｐゴシック" charset="0"/>
              </a:rPr>
              <a:t>, not reactive (does not use defects)</a:t>
            </a:r>
          </a:p>
          <a:p>
            <a:pPr lvl="2">
              <a:lnSpc>
                <a:spcPct val="90000"/>
              </a:lnSpc>
              <a:buClr>
                <a:schemeClr val="tx1"/>
              </a:buClr>
              <a:buSzPct val="75000"/>
              <a:buFont typeface="Monotype Sorts" charset="0"/>
              <a:buChar char="u"/>
            </a:pPr>
            <a:r>
              <a:rPr lang="en-US" sz="1800" dirty="0">
                <a:latin typeface="Tahoma" charset="0"/>
                <a:ea typeface="ＭＳ Ｐゴシック" charset="0"/>
              </a:rPr>
              <a:t>c</a:t>
            </a:r>
            <a:r>
              <a:rPr lang="en-US" sz="1800" dirty="0" smtClean="0">
                <a:latin typeface="Tahoma" charset="0"/>
                <a:ea typeface="ＭＳ Ｐゴシック" charset="0"/>
              </a:rPr>
              <a:t>orrective maintenance is </a:t>
            </a:r>
            <a:r>
              <a:rPr lang="en-US" sz="1800" b="1" dirty="0" smtClean="0">
                <a:latin typeface="Tahoma" charset="0"/>
                <a:ea typeface="ＭＳ Ｐゴシック" charset="0"/>
              </a:rPr>
              <a:t>reactive</a:t>
            </a:r>
            <a:r>
              <a:rPr lang="en-US" sz="1800" dirty="0" smtClean="0">
                <a:latin typeface="Tahoma" charset="0"/>
                <a:ea typeface="ＭＳ Ｐゴシック" charset="0"/>
              </a:rPr>
              <a:t> (you correct when you found a bug)</a:t>
            </a:r>
            <a:endParaRPr lang="en-US" sz="1800" dirty="0">
              <a:latin typeface="Tahoma" charset="0"/>
              <a:ea typeface="ＭＳ Ｐゴシック" charset="0"/>
            </a:endParaRPr>
          </a:p>
          <a:p>
            <a:pPr lvl="1">
              <a:lnSpc>
                <a:spcPct val="90000"/>
              </a:lnSpc>
              <a:buClr>
                <a:schemeClr val="tx1"/>
              </a:buClr>
              <a:buSzPct val="75000"/>
              <a:buFont typeface="Monotype Sorts" charset="0"/>
              <a:buChar char="u"/>
            </a:pPr>
            <a:r>
              <a:rPr lang="en-US" sz="2000" dirty="0" smtClean="0">
                <a:latin typeface="Tahoma" charset="0"/>
                <a:ea typeface="ＭＳ Ｐゴシック" charset="0"/>
              </a:rPr>
              <a:t>Example of </a:t>
            </a:r>
            <a:r>
              <a:rPr lang="en-US" sz="2000" dirty="0" err="1" smtClean="0">
                <a:latin typeface="Tahoma" charset="0"/>
                <a:ea typeface="ＭＳ Ｐゴシック" charset="0"/>
              </a:rPr>
              <a:t>pM</a:t>
            </a:r>
            <a:r>
              <a:rPr lang="en-US" sz="2000" dirty="0" smtClean="0">
                <a:latin typeface="Tahoma" charset="0"/>
                <a:ea typeface="ＭＳ Ｐゴシック" charset="0"/>
              </a:rPr>
              <a:t>: </a:t>
            </a:r>
            <a:endParaRPr lang="en-US" sz="2000" dirty="0">
              <a:latin typeface="Tahoma" charset="0"/>
              <a:ea typeface="ＭＳ Ｐゴシック" charset="0"/>
            </a:endParaRPr>
          </a:p>
          <a:p>
            <a:pPr lvl="2">
              <a:lnSpc>
                <a:spcPct val="90000"/>
              </a:lnSpc>
              <a:buClr>
                <a:schemeClr val="tx1"/>
              </a:buClr>
              <a:buSzPct val="75000"/>
              <a:buFont typeface="Monotype Sorts" charset="0"/>
              <a:buChar char="u"/>
            </a:pPr>
            <a:r>
              <a:rPr lang="en-US" sz="1800" dirty="0">
                <a:latin typeface="Tahoma" charset="0"/>
                <a:ea typeface="ＭＳ Ｐゴシック" charset="0"/>
              </a:rPr>
              <a:t>fixing the so-called Y2K problems </a:t>
            </a:r>
            <a:r>
              <a:rPr lang="en-US" sz="1800" b="1" dirty="0">
                <a:latin typeface="Tahoma" charset="0"/>
                <a:ea typeface="ＭＳ Ｐゴシック" charset="0"/>
              </a:rPr>
              <a:t>before</a:t>
            </a:r>
            <a:r>
              <a:rPr lang="en-US" sz="1800" dirty="0">
                <a:latin typeface="Tahoma" charset="0"/>
                <a:ea typeface="ＭＳ Ｐゴシック" charset="0"/>
              </a:rPr>
              <a:t> the year 2000</a:t>
            </a:r>
          </a:p>
          <a:p>
            <a:pPr>
              <a:lnSpc>
                <a:spcPct val="90000"/>
              </a:lnSpc>
              <a:buFont typeface="Monotype Sorts" charset="0"/>
              <a:buNone/>
            </a:pPr>
            <a:r>
              <a:rPr lang="en-US" sz="2400" b="1" dirty="0">
                <a:latin typeface="Tahoma" charset="0"/>
                <a:ea typeface="ＭＳ Ｐゴシック" charset="0"/>
                <a:cs typeface="ＭＳ Ｐゴシック" charset="0"/>
              </a:rPr>
              <a:t>	</a:t>
            </a:r>
          </a:p>
          <a:p>
            <a:pPr>
              <a:lnSpc>
                <a:spcPct val="90000"/>
              </a:lnSpc>
              <a:buFont typeface="Monotype Sorts" charset="0"/>
              <a:buNone/>
            </a:pPr>
            <a:r>
              <a:rPr lang="en-US" sz="2000" b="1" dirty="0">
                <a:latin typeface="Tahoma" charset="0"/>
                <a:ea typeface="ＭＳ Ｐゴシック" charset="0"/>
                <a:cs typeface="ＭＳ Ｐゴシック" charset="0"/>
              </a:rPr>
              <a:t>	</a:t>
            </a:r>
            <a:r>
              <a:rPr lang="en-US" sz="2000" b="1" dirty="0" smtClean="0">
                <a:latin typeface="Tahoma" charset="0"/>
                <a:ea typeface="ＭＳ Ｐゴシック" charset="0"/>
                <a:cs typeface="ＭＳ Ｐゴシック" charset="0"/>
              </a:rPr>
              <a:t>Maintenance </a:t>
            </a:r>
            <a:r>
              <a:rPr lang="en-US" sz="2000" b="1" dirty="0" smtClean="0">
                <a:latin typeface="Tahoma" charset="0"/>
                <a:ea typeface="ＭＳ Ｐゴシック" charset="0"/>
                <a:cs typeface="ＭＳ Ｐゴシック" charset="0"/>
              </a:rPr>
              <a:t>in </a:t>
            </a:r>
            <a:r>
              <a:rPr lang="en-US" sz="2000" b="1" dirty="0">
                <a:latin typeface="Tahoma" charset="0"/>
                <a:ea typeface="ＭＳ Ｐゴシック" charset="0"/>
                <a:cs typeface="ＭＳ Ｐゴシック" charset="0"/>
              </a:rPr>
              <a:t>all above </a:t>
            </a:r>
            <a:r>
              <a:rPr lang="en-US" sz="2000" b="1" dirty="0" smtClean="0">
                <a:latin typeface="Tahoma" charset="0"/>
                <a:ea typeface="ＭＳ Ｐゴシック" charset="0"/>
                <a:cs typeface="ＭＳ Ｐゴシック" charset="0"/>
              </a:rPr>
              <a:t>categories (</a:t>
            </a:r>
            <a:r>
              <a:rPr lang="en-US" sz="2000" b="1" dirty="0" err="1" smtClean="0">
                <a:latin typeface="Tahoma" charset="0"/>
                <a:ea typeface="ＭＳ Ｐゴシック" charset="0"/>
                <a:cs typeface="ＭＳ Ｐゴシック" charset="0"/>
              </a:rPr>
              <a:t>CM,AM,PM,pM</a:t>
            </a:r>
            <a:r>
              <a:rPr lang="en-US" sz="2000" b="1" dirty="0" smtClean="0">
                <a:latin typeface="Tahoma" charset="0"/>
                <a:ea typeface="ＭＳ Ｐゴシック" charset="0"/>
                <a:cs typeface="ＭＳ Ｐゴシック" charset="0"/>
              </a:rPr>
              <a:t>) </a:t>
            </a:r>
            <a:r>
              <a:rPr lang="en-US" sz="2000" b="1" dirty="0">
                <a:latin typeface="Tahoma" charset="0"/>
                <a:ea typeface="ＭＳ Ｐゴシック" charset="0"/>
                <a:cs typeface="ＭＳ Ｐゴシック" charset="0"/>
              </a:rPr>
              <a:t>is </a:t>
            </a:r>
            <a:r>
              <a:rPr lang="en-US" sz="2000" b="1" dirty="0" smtClean="0">
                <a:latin typeface="Tahoma" charset="0"/>
                <a:ea typeface="ＭＳ Ｐゴシック" charset="0"/>
                <a:cs typeface="ＭＳ Ｐゴシック" charset="0"/>
              </a:rPr>
              <a:t>usually performed </a:t>
            </a:r>
            <a:r>
              <a:rPr lang="en-US" sz="2000" b="1" dirty="0">
                <a:latin typeface="Tahoma" charset="0"/>
                <a:ea typeface="ＭＳ Ｐゴシック" charset="0"/>
                <a:cs typeface="ＭＳ Ｐゴシック" charset="0"/>
              </a:rPr>
              <a:t>concurrently and complementarily</a:t>
            </a:r>
          </a:p>
        </p:txBody>
      </p:sp>
    </p:spTree>
    <p:extLst>
      <p:ext uri="{BB962C8B-B14F-4D97-AF65-F5344CB8AC3E}">
        <p14:creationId xmlns:p14="http://schemas.microsoft.com/office/powerpoint/2010/main" val="55592965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2800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2800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499"/>
                                          </p:stCondLst>
                                        </p:cTn>
                                        <p:tgtEl>
                                          <p:spTgt spid="12800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12800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499"/>
                                          </p:stCondLst>
                                        </p:cTn>
                                        <p:tgtEl>
                                          <p:spTgt spid="128005">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499"/>
                                          </p:stCondLst>
                                        </p:cTn>
                                        <p:tgtEl>
                                          <p:spTgt spid="128005">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128005">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499"/>
                                          </p:stCondLst>
                                        </p:cTn>
                                        <p:tgtEl>
                                          <p:spTgt spid="128005">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499"/>
                                          </p:stCondLst>
                                        </p:cTn>
                                        <p:tgtEl>
                                          <p:spTgt spid="128005">
                                            <p:txEl>
                                              <p:pRg st="8" end="8"/>
                                            </p:txEl>
                                          </p:spTgt>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499"/>
                                          </p:stCondLst>
                                        </p:cTn>
                                        <p:tgtEl>
                                          <p:spTgt spid="128005">
                                            <p:txEl>
                                              <p:pRg st="9" end="9"/>
                                            </p:txEl>
                                          </p:spTgt>
                                        </p:tgtEl>
                                        <p:attrNameLst>
                                          <p:attrName>style.visibility</p:attrName>
                                        </p:attrNameLst>
                                      </p:cBhvr>
                                      <p:to>
                                        <p:strVal val="visible"/>
                                      </p:to>
                                    </p:set>
                                  </p:childTnLst>
                                </p:cTn>
                              </p:par>
                            </p:childTnLst>
                          </p:cTn>
                        </p:par>
                      </p:childTnLst>
                    </p:cTn>
                  </p:par>
                  <p:par>
                    <p:cTn id="29" fill="hold" nodeType="clickPar">
                      <p:stCondLst>
                        <p:cond delay="indefinite"/>
                      </p:stCondLst>
                      <p:childTnLst>
                        <p:par>
                          <p:cTn id="30" fill="hold" nodeType="withGroup">
                            <p:stCondLst>
                              <p:cond delay="0"/>
                            </p:stCondLst>
                            <p:childTnLst>
                              <p:par>
                                <p:cTn id="31" presetID="1" presetClass="entr" presetSubtype="0" fill="hold" grpId="0" nodeType="clickEffect">
                                  <p:stCondLst>
                                    <p:cond delay="0"/>
                                  </p:stCondLst>
                                  <p:childTnLst>
                                    <p:set>
                                      <p:cBhvr>
                                        <p:cTn id="32" dur="1" fill="hold">
                                          <p:stCondLst>
                                            <p:cond delay="499"/>
                                          </p:stCondLst>
                                        </p:cTn>
                                        <p:tgtEl>
                                          <p:spTgt spid="128005">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5" grpId="0" build="p"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1" name="Rectangle 2"/>
          <p:cNvSpPr>
            <a:spLocks noChangeArrowheads="1"/>
          </p:cNvSpPr>
          <p:nvPr/>
        </p:nvSpPr>
        <p:spPr bwMode="auto">
          <a:xfrm>
            <a:off x="431800" y="5796557"/>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6322" name="Rectangle 3"/>
          <p:cNvSpPr>
            <a:spLocks noChangeArrowheads="1"/>
          </p:cNvSpPr>
          <p:nvPr/>
        </p:nvSpPr>
        <p:spPr bwMode="auto">
          <a:xfrm>
            <a:off x="3124200" y="5796557"/>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6323" name="Rectangle 4"/>
          <p:cNvSpPr>
            <a:spLocks noGrp="1" noChangeArrowheads="1"/>
          </p:cNvSpPr>
          <p:nvPr>
            <p:ph type="title"/>
          </p:nvPr>
        </p:nvSpPr>
        <p:spPr>
          <a:xfrm>
            <a:off x="406400" y="-171400"/>
            <a:ext cx="8486080" cy="1143000"/>
          </a:xfrm>
          <a:noFill/>
        </p:spPr>
        <p:txBody>
          <a:bodyPr/>
          <a:lstStyle/>
          <a:p>
            <a:r>
              <a:rPr lang="en-US" dirty="0">
                <a:latin typeface="Arial Black" charset="0"/>
                <a:ea typeface="ＭＳ Ｐゴシック" charset="0"/>
                <a:cs typeface="ＭＳ Ｐゴシック" charset="0"/>
              </a:rPr>
              <a:t>Preventive </a:t>
            </a:r>
            <a:r>
              <a:rPr lang="en-US" dirty="0" smtClean="0">
                <a:latin typeface="Arial Black" charset="0"/>
                <a:ea typeface="ＭＳ Ｐゴシック" charset="0"/>
                <a:cs typeface="ＭＳ Ｐゴシック" charset="0"/>
              </a:rPr>
              <a:t>Maintenance (</a:t>
            </a:r>
            <a:r>
              <a:rPr lang="en-US" dirty="0" err="1" smtClean="0">
                <a:latin typeface="Arial Black" charset="0"/>
                <a:ea typeface="ＭＳ Ｐゴシック" charset="0"/>
                <a:cs typeface="ＭＳ Ｐゴシック" charset="0"/>
              </a:rPr>
              <a:t>pM</a:t>
            </a:r>
            <a:r>
              <a:rPr lang="en-US" dirty="0" smtClean="0">
                <a:latin typeface="Arial Black" charset="0"/>
                <a:ea typeface="ＭＳ Ｐゴシック" charset="0"/>
                <a:cs typeface="ＭＳ Ｐゴシック" charset="0"/>
              </a:rPr>
              <a:t>)</a:t>
            </a:r>
            <a:endParaRPr lang="en-US" dirty="0">
              <a:latin typeface="Arial Black" charset="0"/>
              <a:ea typeface="ＭＳ Ｐゴシック" charset="0"/>
              <a:cs typeface="ＭＳ Ｐゴシック" charset="0"/>
            </a:endParaRPr>
          </a:p>
        </p:txBody>
      </p:sp>
      <p:graphicFrame>
        <p:nvGraphicFramePr>
          <p:cNvPr id="56324" name="Object 2"/>
          <p:cNvGraphicFramePr>
            <a:graphicFrameLocks noChangeAspect="1"/>
          </p:cNvGraphicFramePr>
          <p:nvPr>
            <p:extLst>
              <p:ext uri="{D42A27DB-BD31-4B8C-83A1-F6EECF244321}">
                <p14:modId xmlns:p14="http://schemas.microsoft.com/office/powerpoint/2010/main" val="1296448707"/>
              </p:ext>
            </p:extLst>
          </p:nvPr>
        </p:nvGraphicFramePr>
        <p:xfrm>
          <a:off x="1685925" y="2564407"/>
          <a:ext cx="5381625" cy="3744913"/>
        </p:xfrm>
        <a:graphic>
          <a:graphicData uri="http://schemas.openxmlformats.org/presentationml/2006/ole">
            <mc:AlternateContent xmlns:mc="http://schemas.openxmlformats.org/markup-compatibility/2006">
              <mc:Choice xmlns:v="urn:schemas-microsoft-com:vml" Requires="v">
                <p:oleObj spid="_x0000_s68649" name="Bitmap Image" r:id="rId4" imgW="5380952" imgH="4067743" progId="Paint.Picture">
                  <p:embed/>
                </p:oleObj>
              </mc:Choice>
              <mc:Fallback>
                <p:oleObj name="Bitmap Image" r:id="rId4" imgW="5380952" imgH="4067743" progId="Paint.Picture">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85925" y="2564407"/>
                        <a:ext cx="5381625" cy="3744913"/>
                      </a:xfrm>
                      <a:prstGeom prst="rect">
                        <a:avLst/>
                      </a:prstGeom>
                      <a:noFill/>
                      <a:ln>
                        <a:noFill/>
                      </a:ln>
                      <a:effectLst/>
                      <a:extLst>
                        <a:ext uri="{909E8E84-426E-40dd-AFC4-6F175D3DCCD1}">
                          <a14:hiddenFill xmlns:a14="http://schemas.microsoft.com/office/drawing/2010/main">
                            <a:gradFill rotWithShape="0">
                              <a:gsLst>
                                <a:gs pos="0">
                                  <a:srgbClr val="1D0993"/>
                                </a:gs>
                                <a:gs pos="100000">
                                  <a:srgbClr val="7575FF"/>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107763" dir="2700000" algn="ctr" rotWithShape="0">
                                <a:schemeClr val="bg2">
                                  <a:alpha val="50000"/>
                                </a:schemeClr>
                              </a:outerShdw>
                            </a:effectLst>
                          </a14:hiddenEffects>
                        </a:ext>
                      </a:extLst>
                    </p:spPr>
                  </p:pic>
                </p:oleObj>
              </mc:Fallback>
            </mc:AlternateContent>
          </a:graphicData>
        </a:graphic>
      </p:graphicFrame>
      <p:sp>
        <p:nvSpPr>
          <p:cNvPr id="56325" name="Line 8"/>
          <p:cNvSpPr>
            <a:spLocks noChangeShapeType="1"/>
          </p:cNvSpPr>
          <p:nvPr/>
        </p:nvSpPr>
        <p:spPr bwMode="auto">
          <a:xfrm>
            <a:off x="1428750" y="4524970"/>
            <a:ext cx="533400" cy="0"/>
          </a:xfrm>
          <a:prstGeom prst="line">
            <a:avLst/>
          </a:prstGeom>
          <a:noFill/>
          <a:ln w="12700">
            <a:solidFill>
              <a:schemeClr val="accent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6326" name="Rectangle 9"/>
          <p:cNvSpPr>
            <a:spLocks noChangeArrowheads="1"/>
          </p:cNvSpPr>
          <p:nvPr/>
        </p:nvSpPr>
        <p:spPr bwMode="auto">
          <a:xfrm>
            <a:off x="217488" y="3788370"/>
            <a:ext cx="12890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sz="1800">
                <a:latin typeface="Arial" charset="0"/>
              </a:rPr>
              <a:t>1 code line</a:t>
            </a:r>
          </a:p>
          <a:p>
            <a:r>
              <a:rPr lang="en-US" sz="1800">
                <a:latin typeface="Arial" charset="0"/>
              </a:rPr>
              <a:t>=</a:t>
            </a:r>
          </a:p>
          <a:p>
            <a:r>
              <a:rPr lang="en-US" sz="1800">
                <a:latin typeface="Arial" charset="0"/>
              </a:rPr>
              <a:t>1 pixel line</a:t>
            </a:r>
            <a:endParaRPr lang="en-GB" sz="1800">
              <a:latin typeface="Arial" charset="0"/>
            </a:endParaRPr>
          </a:p>
        </p:txBody>
      </p:sp>
      <p:sp>
        <p:nvSpPr>
          <p:cNvPr id="56327" name="Line 10"/>
          <p:cNvSpPr>
            <a:spLocks noChangeShapeType="1"/>
          </p:cNvSpPr>
          <p:nvPr/>
        </p:nvSpPr>
        <p:spPr bwMode="auto">
          <a:xfrm>
            <a:off x="3257550" y="3642320"/>
            <a:ext cx="3962400" cy="0"/>
          </a:xfrm>
          <a:prstGeom prst="line">
            <a:avLst/>
          </a:prstGeom>
          <a:noFill/>
          <a:ln w="12700">
            <a:solidFill>
              <a:schemeClr val="accent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56328" name="Rectangle 11"/>
          <p:cNvSpPr>
            <a:spLocks noChangeArrowheads="1"/>
          </p:cNvSpPr>
          <p:nvPr/>
        </p:nvSpPr>
        <p:spPr bwMode="auto">
          <a:xfrm>
            <a:off x="7219950" y="3458170"/>
            <a:ext cx="16446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sz="1800">
                <a:latin typeface="Arial" charset="0"/>
              </a:rPr>
              <a:t>color indicates</a:t>
            </a:r>
            <a:br>
              <a:rPr lang="en-US" sz="1800">
                <a:latin typeface="Arial" charset="0"/>
              </a:rPr>
            </a:br>
            <a:r>
              <a:rPr lang="en-US" sz="1800">
                <a:latin typeface="Arial" charset="0"/>
              </a:rPr>
              <a:t>test results:</a:t>
            </a:r>
            <a:endParaRPr lang="en-GB" sz="1800">
              <a:latin typeface="Arial" charset="0"/>
            </a:endParaRPr>
          </a:p>
        </p:txBody>
      </p:sp>
      <p:sp>
        <p:nvSpPr>
          <p:cNvPr id="56329" name="Rectangle 12"/>
          <p:cNvSpPr>
            <a:spLocks noChangeArrowheads="1"/>
          </p:cNvSpPr>
          <p:nvPr/>
        </p:nvSpPr>
        <p:spPr bwMode="auto">
          <a:xfrm>
            <a:off x="7353300" y="4223345"/>
            <a:ext cx="228600" cy="152400"/>
          </a:xfrm>
          <a:prstGeom prst="rect">
            <a:avLst/>
          </a:prstGeom>
          <a:solidFill>
            <a:srgbClr val="3FDB68"/>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6330" name="Rectangle 13"/>
          <p:cNvSpPr>
            <a:spLocks noChangeArrowheads="1"/>
          </p:cNvSpPr>
          <p:nvPr/>
        </p:nvSpPr>
        <p:spPr bwMode="auto">
          <a:xfrm>
            <a:off x="7543800" y="4099520"/>
            <a:ext cx="920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1800">
                <a:latin typeface="Arial" charset="0"/>
              </a:rPr>
              <a:t>passed</a:t>
            </a:r>
          </a:p>
        </p:txBody>
      </p:sp>
      <p:sp>
        <p:nvSpPr>
          <p:cNvPr id="56331" name="Rectangle 14"/>
          <p:cNvSpPr>
            <a:spLocks noChangeArrowheads="1"/>
          </p:cNvSpPr>
          <p:nvPr/>
        </p:nvSpPr>
        <p:spPr bwMode="auto">
          <a:xfrm>
            <a:off x="7353300" y="4542432"/>
            <a:ext cx="228600" cy="152400"/>
          </a:xfrm>
          <a:prstGeom prst="rect">
            <a:avLst/>
          </a:prstGeom>
          <a:solidFill>
            <a:srgbClr val="FF00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6332" name="Rectangle 15"/>
          <p:cNvSpPr>
            <a:spLocks noChangeArrowheads="1"/>
          </p:cNvSpPr>
          <p:nvPr/>
        </p:nvSpPr>
        <p:spPr bwMode="auto">
          <a:xfrm>
            <a:off x="7562850" y="4418607"/>
            <a:ext cx="730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1800">
                <a:latin typeface="Arial" charset="0"/>
              </a:rPr>
              <a:t>failed</a:t>
            </a:r>
          </a:p>
        </p:txBody>
      </p:sp>
      <p:sp>
        <p:nvSpPr>
          <p:cNvPr id="56333" name="Rectangle 16"/>
          <p:cNvSpPr>
            <a:spLocks noChangeArrowheads="1"/>
          </p:cNvSpPr>
          <p:nvPr/>
        </p:nvSpPr>
        <p:spPr bwMode="auto">
          <a:xfrm>
            <a:off x="7362825" y="4832945"/>
            <a:ext cx="228600" cy="152400"/>
          </a:xfrm>
          <a:prstGeom prst="rect">
            <a:avLst/>
          </a:prstGeom>
          <a:solidFill>
            <a:srgbClr val="FFFF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6334" name="Rectangle 17"/>
          <p:cNvSpPr>
            <a:spLocks noChangeArrowheads="1"/>
          </p:cNvSpPr>
          <p:nvPr/>
        </p:nvSpPr>
        <p:spPr bwMode="auto">
          <a:xfrm>
            <a:off x="7553325" y="4709120"/>
            <a:ext cx="793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US" sz="1800">
                <a:latin typeface="Arial" charset="0"/>
              </a:rPr>
              <a:t>mixed</a:t>
            </a:r>
            <a:endParaRPr lang="en-GB" sz="1800">
              <a:latin typeface="Arial" charset="0"/>
            </a:endParaRPr>
          </a:p>
        </p:txBody>
      </p:sp>
      <p:sp>
        <p:nvSpPr>
          <p:cNvPr id="56335" name="Rectangle 18"/>
          <p:cNvSpPr>
            <a:spLocks noChangeArrowheads="1"/>
          </p:cNvSpPr>
          <p:nvPr/>
        </p:nvSpPr>
        <p:spPr bwMode="auto">
          <a:xfrm>
            <a:off x="7372350" y="5152032"/>
            <a:ext cx="228600" cy="152400"/>
          </a:xfrm>
          <a:prstGeom prst="rect">
            <a:avLst/>
          </a:prstGeom>
          <a:solidFill>
            <a:srgbClr val="969696"/>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6336" name="Rectangle 19"/>
          <p:cNvSpPr>
            <a:spLocks noChangeArrowheads="1"/>
          </p:cNvSpPr>
          <p:nvPr/>
        </p:nvSpPr>
        <p:spPr bwMode="auto">
          <a:xfrm>
            <a:off x="7562850" y="5028207"/>
            <a:ext cx="1250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r>
              <a:rPr lang="en-GB" sz="1800">
                <a:latin typeface="Arial" charset="0"/>
              </a:rPr>
              <a:t>uncovered</a:t>
            </a:r>
          </a:p>
        </p:txBody>
      </p:sp>
      <p:sp>
        <p:nvSpPr>
          <p:cNvPr id="151572" name="Rectangle 20"/>
          <p:cNvSpPr>
            <a:spLocks noChangeArrowheads="1"/>
          </p:cNvSpPr>
          <p:nvPr/>
        </p:nvSpPr>
        <p:spPr bwMode="auto">
          <a:xfrm>
            <a:off x="-36514" y="1124545"/>
            <a:ext cx="8928993" cy="1439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lstStyle/>
          <a:p>
            <a:pPr marL="742950" lvl="1" indent="-285750">
              <a:spcBef>
                <a:spcPct val="20000"/>
              </a:spcBef>
              <a:buClr>
                <a:schemeClr val="tx1"/>
              </a:buClr>
              <a:buSzPct val="75000"/>
              <a:buFont typeface="Monotype Sorts" charset="0"/>
              <a:buNone/>
            </a:pPr>
            <a:r>
              <a:rPr lang="en-US" sz="2800" b="1" dirty="0">
                <a:latin typeface="Tahoma" charset="0"/>
              </a:rPr>
              <a:t>Example:</a:t>
            </a:r>
          </a:p>
          <a:p>
            <a:pPr marL="742950" lvl="1" indent="-285750">
              <a:spcBef>
                <a:spcPct val="20000"/>
              </a:spcBef>
              <a:buClr>
                <a:schemeClr val="tx1"/>
              </a:buClr>
              <a:buSzPct val="75000"/>
              <a:buFont typeface="Monotype Sorts" charset="0"/>
              <a:buChar char="u"/>
            </a:pPr>
            <a:r>
              <a:rPr lang="en-US" sz="2200" dirty="0">
                <a:latin typeface="Tahoma" charset="0"/>
              </a:rPr>
              <a:t>Visualize test results over source code </a:t>
            </a:r>
            <a:r>
              <a:rPr lang="en-US" sz="2200" dirty="0" smtClean="0">
                <a:latin typeface="Tahoma" charset="0"/>
              </a:rPr>
              <a:t>with the Tarantula tool</a:t>
            </a:r>
            <a:endParaRPr lang="en-US" sz="2200" dirty="0">
              <a:latin typeface="Tahoma" charset="0"/>
            </a:endParaRPr>
          </a:p>
          <a:p>
            <a:pPr marL="742950" lvl="1" indent="-285750">
              <a:spcBef>
                <a:spcPct val="20000"/>
              </a:spcBef>
              <a:buClr>
                <a:schemeClr val="tx1"/>
              </a:buClr>
              <a:buSzPct val="75000"/>
              <a:buFont typeface="Monotype Sorts" charset="0"/>
              <a:buChar char="u"/>
            </a:pPr>
            <a:r>
              <a:rPr lang="en-US" sz="2200" dirty="0">
                <a:latin typeface="Tahoma" charset="0"/>
              </a:rPr>
              <a:t>Clean-up (preventive maintenance) the hot, buggy areas</a:t>
            </a:r>
            <a:endParaRPr lang="en-US" sz="2000" b="1" dirty="0">
              <a:latin typeface="Tahoma" charset="0"/>
            </a:endParaRPr>
          </a:p>
        </p:txBody>
      </p:sp>
      <p:sp>
        <p:nvSpPr>
          <p:cNvPr id="2" name="Rectangle 1"/>
          <p:cNvSpPr/>
          <p:nvPr/>
        </p:nvSpPr>
        <p:spPr>
          <a:xfrm>
            <a:off x="2339752" y="6453336"/>
            <a:ext cx="4572000" cy="307777"/>
          </a:xfrm>
          <a:prstGeom prst="rect">
            <a:avLst/>
          </a:prstGeom>
        </p:spPr>
        <p:txBody>
          <a:bodyPr>
            <a:spAutoFit/>
          </a:bodyPr>
          <a:lstStyle/>
          <a:p>
            <a:r>
              <a:rPr lang="en-US" sz="1400" dirty="0" smtClean="0">
                <a:solidFill>
                  <a:srgbClr val="3366FF"/>
                </a:solidFill>
                <a:latin typeface="Tahoma"/>
                <a:cs typeface="Tahoma"/>
              </a:rPr>
              <a:t>More details: http://</a:t>
            </a:r>
            <a:r>
              <a:rPr lang="en-US" sz="1400" dirty="0" err="1" smtClean="0">
                <a:solidFill>
                  <a:srgbClr val="3366FF"/>
                </a:solidFill>
                <a:latin typeface="Tahoma"/>
                <a:cs typeface="Tahoma"/>
              </a:rPr>
              <a:t>spideruci.org</a:t>
            </a:r>
            <a:r>
              <a:rPr lang="en-US" sz="1400" dirty="0" smtClean="0">
                <a:solidFill>
                  <a:srgbClr val="3366FF"/>
                </a:solidFill>
                <a:latin typeface="Tahoma"/>
                <a:cs typeface="Tahoma"/>
              </a:rPr>
              <a:t>/fault-localization/</a:t>
            </a:r>
            <a:endParaRPr lang="en-US" sz="1400" dirty="0">
              <a:solidFill>
                <a:srgbClr val="3366FF"/>
              </a:solidFill>
              <a:latin typeface="Tahoma"/>
              <a:cs typeface="Tahoma"/>
            </a:endParaRPr>
          </a:p>
        </p:txBody>
      </p:sp>
    </p:spTree>
    <p:extLst>
      <p:ext uri="{BB962C8B-B14F-4D97-AF65-F5344CB8AC3E}">
        <p14:creationId xmlns:p14="http://schemas.microsoft.com/office/powerpoint/2010/main" val="3070315434"/>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157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15157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499"/>
                                          </p:stCondLst>
                                        </p:cTn>
                                        <p:tgtEl>
                                          <p:spTgt spid="15157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1572" grpId="0" build="p"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8369"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8370"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58371" name="Rectangle 4"/>
          <p:cNvSpPr>
            <a:spLocks noGrp="1" noChangeArrowheads="1"/>
          </p:cNvSpPr>
          <p:nvPr>
            <p:ph type="title"/>
          </p:nvPr>
        </p:nvSpPr>
        <p:spPr>
          <a:xfrm>
            <a:off x="406400" y="-18256"/>
            <a:ext cx="7772400" cy="1143000"/>
          </a:xfrm>
          <a:noFill/>
        </p:spPr>
        <p:txBody>
          <a:bodyPr/>
          <a:lstStyle/>
          <a:p>
            <a:r>
              <a:rPr lang="en-US" dirty="0">
                <a:latin typeface="Arial Black" charset="0"/>
                <a:ea typeface="ＭＳ Ｐゴシック" charset="0"/>
                <a:cs typeface="ＭＳ Ｐゴシック" charset="0"/>
              </a:rPr>
              <a:t>The Maintenance Process</a:t>
            </a:r>
          </a:p>
        </p:txBody>
      </p:sp>
      <p:sp>
        <p:nvSpPr>
          <p:cNvPr id="22533" name="Rectangle 5"/>
          <p:cNvSpPr>
            <a:spLocks noGrp="1" noChangeArrowheads="1"/>
          </p:cNvSpPr>
          <p:nvPr>
            <p:ph type="body" idx="1"/>
          </p:nvPr>
        </p:nvSpPr>
        <p:spPr>
          <a:xfrm>
            <a:off x="107950" y="1676400"/>
            <a:ext cx="9144000" cy="4876800"/>
          </a:xfrm>
          <a:noFill/>
        </p:spPr>
        <p:txBody>
          <a:bodyPr/>
          <a:lstStyle/>
          <a:p>
            <a:pPr>
              <a:buClr>
                <a:schemeClr val="tx1"/>
              </a:buClr>
              <a:buSzPct val="75000"/>
              <a:buFont typeface="Monotype Sorts" charset="0"/>
              <a:buChar char="u"/>
            </a:pPr>
            <a:r>
              <a:rPr lang="en-US" b="1" dirty="0">
                <a:latin typeface="Tahoma" charset="0"/>
                <a:ea typeface="ＭＳ Ｐゴシック" charset="0"/>
                <a:cs typeface="ＭＳ Ｐゴシック" charset="0"/>
              </a:rPr>
              <a:t>begins </a:t>
            </a:r>
          </a:p>
          <a:p>
            <a:pPr lvl="1">
              <a:buFont typeface="Monotype Sorts" charset="0"/>
              <a:buNone/>
            </a:pPr>
            <a:r>
              <a:rPr lang="en-US" dirty="0">
                <a:latin typeface="Tahoma" charset="0"/>
                <a:ea typeface="ＭＳ Ｐゴシック" charset="0"/>
              </a:rPr>
              <a:t>	when a </a:t>
            </a:r>
            <a:r>
              <a:rPr lang="en-US" b="1" dirty="0">
                <a:solidFill>
                  <a:srgbClr val="3366FF"/>
                </a:solidFill>
                <a:latin typeface="Tahoma" charset="0"/>
                <a:ea typeface="ＭＳ Ｐゴシック" charset="0"/>
              </a:rPr>
              <a:t>change request </a:t>
            </a:r>
            <a:r>
              <a:rPr lang="en-US" dirty="0">
                <a:latin typeface="Tahoma" charset="0"/>
                <a:ea typeface="ＭＳ Ｐゴシック" charset="0"/>
              </a:rPr>
              <a:t>is initiated by a </a:t>
            </a:r>
            <a:r>
              <a:rPr lang="en-US" dirty="0" smtClean="0">
                <a:latin typeface="Tahoma" charset="0"/>
                <a:ea typeface="ＭＳ Ｐゴシック" charset="0"/>
              </a:rPr>
              <a:t/>
            </a:r>
            <a:br>
              <a:rPr lang="en-US" dirty="0" smtClean="0">
                <a:latin typeface="Tahoma" charset="0"/>
                <a:ea typeface="ＭＳ Ｐゴシック" charset="0"/>
              </a:rPr>
            </a:br>
            <a:r>
              <a:rPr lang="en-US" dirty="0" smtClean="0">
                <a:latin typeface="Tahoma" charset="0"/>
                <a:ea typeface="ＭＳ Ｐゴシック" charset="0"/>
              </a:rPr>
              <a:t>user or </a:t>
            </a:r>
            <a:r>
              <a:rPr lang="en-US" dirty="0">
                <a:latin typeface="Tahoma" charset="0"/>
                <a:ea typeface="ＭＳ Ｐゴシック" charset="0"/>
              </a:rPr>
              <a:t>tester</a:t>
            </a:r>
          </a:p>
          <a:p>
            <a:pPr>
              <a:buClr>
                <a:schemeClr val="tx1"/>
              </a:buClr>
              <a:buSzPct val="75000"/>
              <a:buFont typeface="Monotype Sorts" charset="0"/>
              <a:buChar char="u"/>
            </a:pPr>
            <a:r>
              <a:rPr lang="en-US" b="1" dirty="0">
                <a:latin typeface="Tahoma" charset="0"/>
                <a:ea typeface="ＭＳ Ｐゴシック" charset="0"/>
                <a:cs typeface="ＭＳ Ｐゴシック" charset="0"/>
              </a:rPr>
              <a:t>ends</a:t>
            </a:r>
            <a:r>
              <a:rPr lang="en-US" dirty="0">
                <a:latin typeface="Tahoma" charset="0"/>
                <a:ea typeface="ＭＳ Ｐゴシック" charset="0"/>
                <a:cs typeface="ＭＳ Ｐゴシック" charset="0"/>
              </a:rPr>
              <a:t> </a:t>
            </a:r>
          </a:p>
          <a:p>
            <a:pPr lvl="1">
              <a:buFont typeface="Monotype Sorts" charset="0"/>
              <a:buNone/>
            </a:pPr>
            <a:r>
              <a:rPr lang="en-US" dirty="0">
                <a:latin typeface="Tahoma" charset="0"/>
                <a:ea typeface="ＭＳ Ｐゴシック" charset="0"/>
              </a:rPr>
              <a:t>	when the system passes testing, is accepted by the </a:t>
            </a:r>
            <a:r>
              <a:rPr lang="en-US" dirty="0" smtClean="0">
                <a:latin typeface="Tahoma" charset="0"/>
                <a:ea typeface="ＭＳ Ｐゴシック" charset="0"/>
              </a:rPr>
              <a:t>user, </a:t>
            </a:r>
            <a:r>
              <a:rPr lang="en-US" dirty="0">
                <a:latin typeface="Tahoma" charset="0"/>
                <a:ea typeface="ＭＳ Ｐゴシック" charset="0"/>
              </a:rPr>
              <a:t>and is released for operation</a:t>
            </a:r>
          </a:p>
          <a:p>
            <a:pPr>
              <a:buClr>
                <a:schemeClr val="tx1"/>
              </a:buClr>
              <a:buSzPct val="75000"/>
              <a:buFont typeface="Monotype Sorts" charset="0"/>
              <a:buChar char="u"/>
            </a:pPr>
            <a:r>
              <a:rPr lang="en-US" b="1" dirty="0">
                <a:latin typeface="Tahoma" charset="0"/>
                <a:ea typeface="ＭＳ Ｐゴシック" charset="0"/>
                <a:cs typeface="ＭＳ Ｐゴシック" charset="0"/>
              </a:rPr>
              <a:t>in between </a:t>
            </a:r>
          </a:p>
          <a:p>
            <a:pPr lvl="1">
              <a:buFont typeface="Monotype Sorts" charset="0"/>
              <a:buNone/>
            </a:pPr>
            <a:r>
              <a:rPr lang="en-US" dirty="0">
                <a:latin typeface="Tahoma" charset="0"/>
                <a:ea typeface="ＭＳ Ｐゴシック" charset="0"/>
              </a:rPr>
              <a:t>	</a:t>
            </a:r>
            <a:r>
              <a:rPr lang="en-US" dirty="0" smtClean="0">
                <a:latin typeface="Tahoma" charset="0"/>
                <a:ea typeface="ＭＳ Ｐゴシック" charset="0"/>
              </a:rPr>
              <a:t>many </a:t>
            </a:r>
            <a:r>
              <a:rPr lang="en-US" dirty="0">
                <a:latin typeface="Tahoma" charset="0"/>
                <a:ea typeface="ＭＳ Ｐゴシック" charset="0"/>
              </a:rPr>
              <a:t>activities </a:t>
            </a:r>
            <a:r>
              <a:rPr lang="en-US" dirty="0" smtClean="0">
                <a:latin typeface="Tahoma" charset="0"/>
                <a:ea typeface="ＭＳ Ｐゴシック" charset="0"/>
              </a:rPr>
              <a:t>must </a:t>
            </a:r>
            <a:r>
              <a:rPr lang="en-US" dirty="0">
                <a:latin typeface="Tahoma" charset="0"/>
                <a:ea typeface="ＭＳ Ｐゴシック" charset="0"/>
              </a:rPr>
              <a:t>be planned and </a:t>
            </a:r>
            <a:r>
              <a:rPr lang="en-US" dirty="0" smtClean="0">
                <a:latin typeface="Tahoma" charset="0"/>
                <a:ea typeface="ＭＳ Ｐゴシック" charset="0"/>
              </a:rPr>
              <a:t>coordinated </a:t>
            </a:r>
            <a:r>
              <a:rPr lang="en-US" dirty="0" smtClean="0">
                <a:latin typeface="Tahoma" charset="0"/>
                <a:ea typeface="ＭＳ Ｐゴシック" charset="0"/>
              </a:rPr>
              <a:t/>
            </a:r>
            <a:br>
              <a:rPr lang="en-US" dirty="0" smtClean="0">
                <a:latin typeface="Tahoma" charset="0"/>
                <a:ea typeface="ＭＳ Ｐゴシック" charset="0"/>
              </a:rPr>
            </a:br>
            <a:r>
              <a:rPr lang="en-US" dirty="0" smtClean="0">
                <a:latin typeface="Tahoma" charset="0"/>
                <a:ea typeface="ＭＳ Ｐゴシック" charset="0"/>
              </a:rPr>
              <a:t>by </a:t>
            </a:r>
            <a:r>
              <a:rPr lang="en-US" dirty="0">
                <a:latin typeface="Tahoma" charset="0"/>
                <a:ea typeface="ＭＳ Ｐゴシック" charset="0"/>
              </a:rPr>
              <a:t>use of </a:t>
            </a:r>
            <a:r>
              <a:rPr lang="en-US" b="1" dirty="0">
                <a:solidFill>
                  <a:srgbClr val="3366FF"/>
                </a:solidFill>
                <a:latin typeface="Tahoma" charset="0"/>
                <a:ea typeface="ＭＳ Ｐゴシック" charset="0"/>
              </a:rPr>
              <a:t>change </a:t>
            </a:r>
            <a:r>
              <a:rPr lang="en-US" b="1" dirty="0" smtClean="0">
                <a:solidFill>
                  <a:srgbClr val="3366FF"/>
                </a:solidFill>
                <a:latin typeface="Tahoma" charset="0"/>
                <a:ea typeface="ＭＳ Ｐゴシック" charset="0"/>
              </a:rPr>
              <a:t>management </a:t>
            </a:r>
            <a:r>
              <a:rPr lang="en-US" dirty="0" smtClean="0">
                <a:latin typeface="Tahoma" charset="0"/>
                <a:ea typeface="ＭＳ Ｐゴシック" charset="0"/>
              </a:rPr>
              <a:t>(</a:t>
            </a:r>
            <a:r>
              <a:rPr lang="en-US" dirty="0" smtClean="0">
                <a:latin typeface="Tahoma" charset="0"/>
                <a:ea typeface="ＭＳ Ｐゴシック" charset="0"/>
              </a:rPr>
              <a:t>described next)</a:t>
            </a:r>
            <a:endParaRPr lang="en-US" dirty="0">
              <a:latin typeface="Tahoma" charset="0"/>
              <a:ea typeface="ＭＳ Ｐゴシック"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253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499"/>
                                          </p:stCondLst>
                                        </p:cTn>
                                        <p:tgtEl>
                                          <p:spTgt spid="22533">
                                            <p:txEl>
                                              <p:pRg st="1" end="1"/>
                                            </p:txEl>
                                          </p:spTgt>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499"/>
                                          </p:stCondLst>
                                        </p:cTn>
                                        <p:tgtEl>
                                          <p:spTgt spid="2253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499"/>
                                          </p:stCondLst>
                                        </p:cTn>
                                        <p:tgtEl>
                                          <p:spTgt spid="22533">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253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499"/>
                                          </p:stCondLst>
                                        </p:cTn>
                                        <p:tgtEl>
                                          <p:spTgt spid="2253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4"/>
          <p:cNvSpPr>
            <a:spLocks noChangeArrowheads="1"/>
          </p:cNvSpPr>
          <p:nvPr/>
        </p:nvSpPr>
        <p:spPr bwMode="auto">
          <a:xfrm>
            <a:off x="760040" y="-306288"/>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0488" tIns="44450" rIns="90488" bIns="44450" anchor="b"/>
          <a:lstStyle/>
          <a:p>
            <a:r>
              <a:rPr lang="en-US" sz="2800" dirty="0">
                <a:solidFill>
                  <a:schemeClr val="tx2"/>
                </a:solidFill>
                <a:latin typeface="Arial Black" charset="0"/>
              </a:rPr>
              <a:t>Involved Factors: Cost, Time, Quality</a:t>
            </a:r>
          </a:p>
        </p:txBody>
      </p:sp>
      <p:grpSp>
        <p:nvGrpSpPr>
          <p:cNvPr id="9218" name="Group 5"/>
          <p:cNvGrpSpPr>
            <a:grpSpLocks/>
          </p:cNvGrpSpPr>
          <p:nvPr/>
        </p:nvGrpSpPr>
        <p:grpSpPr bwMode="auto">
          <a:xfrm>
            <a:off x="900113" y="1628800"/>
            <a:ext cx="2895600" cy="1500188"/>
            <a:chOff x="768" y="1248"/>
            <a:chExt cx="1824" cy="945"/>
          </a:xfrm>
        </p:grpSpPr>
        <p:sp>
          <p:nvSpPr>
            <p:cNvPr id="146438" name="AutoShape 6"/>
            <p:cNvSpPr>
              <a:spLocks noChangeArrowheads="1"/>
            </p:cNvSpPr>
            <p:nvPr/>
          </p:nvSpPr>
          <p:spPr bwMode="auto">
            <a:xfrm>
              <a:off x="768" y="1327"/>
              <a:ext cx="1824" cy="866"/>
            </a:xfrm>
            <a:prstGeom prst="roundRect">
              <a:avLst>
                <a:gd name="adj" fmla="val 11551"/>
              </a:avLst>
            </a:prstGeom>
            <a:solidFill>
              <a:schemeClr val="bg1"/>
            </a:solidFill>
            <a:ln w="9525">
              <a:solidFill>
                <a:schemeClr val="tx1"/>
              </a:solidFill>
              <a:round/>
              <a:headEnd/>
              <a:tailEnd/>
            </a:ln>
            <a:effectLst>
              <a:outerShdw blurRad="63500" dist="53882" dir="2700000" algn="ctr" rotWithShape="0">
                <a:schemeClr val="bg2">
                  <a:alpha val="50000"/>
                </a:schemeClr>
              </a:outerShdw>
            </a:effectLst>
          </p:spPr>
          <p:txBody>
            <a:bodyPr wrap="none" anchor="ctr"/>
            <a:lstStyle/>
            <a:p>
              <a:pPr>
                <a:defRPr/>
              </a:pPr>
              <a:endParaRPr lang="en-US"/>
            </a:p>
          </p:txBody>
        </p:sp>
        <p:sp>
          <p:nvSpPr>
            <p:cNvPr id="9250" name="Rectangle 7"/>
            <p:cNvSpPr>
              <a:spLocks noChangeArrowheads="1"/>
            </p:cNvSpPr>
            <p:nvPr/>
          </p:nvSpPr>
          <p:spPr bwMode="auto">
            <a:xfrm>
              <a:off x="854" y="1957"/>
              <a:ext cx="297" cy="3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9251" name="Rectangle 8"/>
            <p:cNvSpPr>
              <a:spLocks noChangeArrowheads="1"/>
            </p:cNvSpPr>
            <p:nvPr/>
          </p:nvSpPr>
          <p:spPr bwMode="auto">
            <a:xfrm>
              <a:off x="1151" y="1917"/>
              <a:ext cx="297" cy="79"/>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9252" name="Rectangle 9"/>
            <p:cNvSpPr>
              <a:spLocks noChangeArrowheads="1"/>
            </p:cNvSpPr>
            <p:nvPr/>
          </p:nvSpPr>
          <p:spPr bwMode="auto">
            <a:xfrm>
              <a:off x="1448" y="1878"/>
              <a:ext cx="297" cy="11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9253" name="Rectangle 10"/>
            <p:cNvSpPr>
              <a:spLocks noChangeArrowheads="1"/>
            </p:cNvSpPr>
            <p:nvPr/>
          </p:nvSpPr>
          <p:spPr bwMode="auto">
            <a:xfrm>
              <a:off x="1745" y="1838"/>
              <a:ext cx="297" cy="158"/>
            </a:xfrm>
            <a:prstGeom prst="rect">
              <a:avLst/>
            </a:prstGeom>
            <a:solidFill>
              <a:schemeClr val="accent1"/>
            </a:solidFill>
            <a:ln w="9525">
              <a:solidFill>
                <a:schemeClr val="tx1"/>
              </a:solidFill>
              <a:miter lim="800000"/>
              <a:headEnd/>
              <a:tailEnd/>
            </a:ln>
          </p:spPr>
          <p:txBody>
            <a:bodyPr wrap="none" anchor="ctr"/>
            <a:lstStyle/>
            <a:p>
              <a:endParaRPr lang="en-US"/>
            </a:p>
          </p:txBody>
        </p:sp>
        <p:sp>
          <p:nvSpPr>
            <p:cNvPr id="9254" name="Line 11"/>
            <p:cNvSpPr>
              <a:spLocks noChangeShapeType="1"/>
            </p:cNvSpPr>
            <p:nvPr/>
          </p:nvSpPr>
          <p:spPr bwMode="auto">
            <a:xfrm flipV="1">
              <a:off x="854" y="1484"/>
              <a:ext cx="0" cy="55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55" name="Line 12"/>
            <p:cNvSpPr>
              <a:spLocks noChangeShapeType="1"/>
            </p:cNvSpPr>
            <p:nvPr/>
          </p:nvSpPr>
          <p:spPr bwMode="auto">
            <a:xfrm>
              <a:off x="812" y="1996"/>
              <a:ext cx="1315"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56" name="Arc 13"/>
            <p:cNvSpPr>
              <a:spLocks/>
            </p:cNvSpPr>
            <p:nvPr/>
          </p:nvSpPr>
          <p:spPr bwMode="auto">
            <a:xfrm flipV="1">
              <a:off x="854" y="1248"/>
              <a:ext cx="1146" cy="748"/>
            </a:xfrm>
            <a:custGeom>
              <a:avLst/>
              <a:gdLst>
                <a:gd name="T0" fmla="*/ 0 w 20471"/>
                <a:gd name="T1" fmla="*/ 0 h 21600"/>
                <a:gd name="T2" fmla="*/ 0 w 20471"/>
                <a:gd name="T3" fmla="*/ 0 h 21600"/>
                <a:gd name="T4" fmla="*/ 0 w 20471"/>
                <a:gd name="T5" fmla="*/ 0 h 21600"/>
                <a:gd name="T6" fmla="*/ 0 60000 65536"/>
                <a:gd name="T7" fmla="*/ 0 60000 65536"/>
                <a:gd name="T8" fmla="*/ 0 60000 65536"/>
                <a:gd name="T9" fmla="*/ 0 w 20471"/>
                <a:gd name="T10" fmla="*/ 0 h 21600"/>
                <a:gd name="T11" fmla="*/ 20471 w 20471"/>
                <a:gd name="T12" fmla="*/ 21600 h 21600"/>
              </a:gdLst>
              <a:ahLst/>
              <a:cxnLst>
                <a:cxn ang="T6">
                  <a:pos x="T0" y="T1"/>
                </a:cxn>
                <a:cxn ang="T7">
                  <a:pos x="T2" y="T3"/>
                </a:cxn>
                <a:cxn ang="T8">
                  <a:pos x="T4" y="T5"/>
                </a:cxn>
              </a:cxnLst>
              <a:rect l="T9" t="T10" r="T11" b="T12"/>
              <a:pathLst>
                <a:path w="20471" h="21600" fill="none" extrusionOk="0">
                  <a:moveTo>
                    <a:pt x="0" y="-1"/>
                  </a:moveTo>
                  <a:cubicBezTo>
                    <a:pt x="9273" y="-1"/>
                    <a:pt x="17511" y="5918"/>
                    <a:pt x="20470" y="14707"/>
                  </a:cubicBezTo>
                </a:path>
                <a:path w="20471" h="21600" stroke="0" extrusionOk="0">
                  <a:moveTo>
                    <a:pt x="0" y="-1"/>
                  </a:moveTo>
                  <a:cubicBezTo>
                    <a:pt x="9273" y="-1"/>
                    <a:pt x="17511" y="5918"/>
                    <a:pt x="20470" y="14707"/>
                  </a:cubicBezTo>
                  <a:lnTo>
                    <a:pt x="0" y="21600"/>
                  </a:lnTo>
                  <a:lnTo>
                    <a:pt x="0" y="-1"/>
                  </a:lnTo>
                  <a:close/>
                </a:path>
              </a:pathLst>
            </a:cu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57" name="Text Box 14"/>
            <p:cNvSpPr txBox="1">
              <a:spLocks noChangeArrowheads="1"/>
            </p:cNvSpPr>
            <p:nvPr/>
          </p:nvSpPr>
          <p:spPr bwMode="auto">
            <a:xfrm>
              <a:off x="1488" y="1992"/>
              <a:ext cx="101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a:latin typeface="Arial" charset="0"/>
                </a:rPr>
                <a:t>Development time</a:t>
              </a:r>
            </a:p>
          </p:txBody>
        </p:sp>
        <p:sp>
          <p:nvSpPr>
            <p:cNvPr id="9258" name="Text Box 15"/>
            <p:cNvSpPr txBox="1">
              <a:spLocks noChangeArrowheads="1"/>
            </p:cNvSpPr>
            <p:nvPr/>
          </p:nvSpPr>
          <p:spPr bwMode="auto">
            <a:xfrm>
              <a:off x="1968" y="1680"/>
              <a:ext cx="61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a:latin typeface="Arial" charset="0"/>
                </a:rPr>
                <a:t>Code size</a:t>
              </a:r>
            </a:p>
          </p:txBody>
        </p:sp>
        <p:sp>
          <p:nvSpPr>
            <p:cNvPr id="9259" name="Text Box 16"/>
            <p:cNvSpPr txBox="1">
              <a:spLocks noChangeArrowheads="1"/>
            </p:cNvSpPr>
            <p:nvPr/>
          </p:nvSpPr>
          <p:spPr bwMode="auto">
            <a:xfrm>
              <a:off x="1635" y="1344"/>
              <a:ext cx="669" cy="1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a:latin typeface="Arial" charset="0"/>
                </a:rPr>
                <a:t>Complexity</a:t>
              </a:r>
            </a:p>
          </p:txBody>
        </p:sp>
        <p:sp>
          <p:nvSpPr>
            <p:cNvPr id="9260" name="Arc 17"/>
            <p:cNvSpPr>
              <a:spLocks/>
            </p:cNvSpPr>
            <p:nvPr/>
          </p:nvSpPr>
          <p:spPr bwMode="auto">
            <a:xfrm>
              <a:off x="854" y="1642"/>
              <a:ext cx="1162" cy="393"/>
            </a:xfrm>
            <a:custGeom>
              <a:avLst/>
              <a:gdLst>
                <a:gd name="T0" fmla="*/ 0 w 20471"/>
                <a:gd name="T1" fmla="*/ 0 h 21600"/>
                <a:gd name="T2" fmla="*/ 0 w 20471"/>
                <a:gd name="T3" fmla="*/ 0 h 21600"/>
                <a:gd name="T4" fmla="*/ 0 w 20471"/>
                <a:gd name="T5" fmla="*/ 0 h 21600"/>
                <a:gd name="T6" fmla="*/ 0 60000 65536"/>
                <a:gd name="T7" fmla="*/ 0 60000 65536"/>
                <a:gd name="T8" fmla="*/ 0 60000 65536"/>
                <a:gd name="T9" fmla="*/ 0 w 20471"/>
                <a:gd name="T10" fmla="*/ 0 h 21600"/>
                <a:gd name="T11" fmla="*/ 20471 w 20471"/>
                <a:gd name="T12" fmla="*/ 21600 h 21600"/>
              </a:gdLst>
              <a:ahLst/>
              <a:cxnLst>
                <a:cxn ang="T6">
                  <a:pos x="T0" y="T1"/>
                </a:cxn>
                <a:cxn ang="T7">
                  <a:pos x="T2" y="T3"/>
                </a:cxn>
                <a:cxn ang="T8">
                  <a:pos x="T4" y="T5"/>
                </a:cxn>
              </a:cxnLst>
              <a:rect l="T9" t="T10" r="T11" b="T12"/>
              <a:pathLst>
                <a:path w="20471" h="21600" fill="none" extrusionOk="0">
                  <a:moveTo>
                    <a:pt x="0" y="-1"/>
                  </a:moveTo>
                  <a:cubicBezTo>
                    <a:pt x="9273" y="-1"/>
                    <a:pt x="17511" y="5918"/>
                    <a:pt x="20470" y="14707"/>
                  </a:cubicBezTo>
                </a:path>
                <a:path w="20471" h="21600" stroke="0" extrusionOk="0">
                  <a:moveTo>
                    <a:pt x="0" y="-1"/>
                  </a:moveTo>
                  <a:cubicBezTo>
                    <a:pt x="9273" y="-1"/>
                    <a:pt x="17511" y="5918"/>
                    <a:pt x="20470" y="14707"/>
                  </a:cubicBezTo>
                  <a:lnTo>
                    <a:pt x="0" y="21600"/>
                  </a:lnTo>
                  <a:lnTo>
                    <a:pt x="0" y="-1"/>
                  </a:lnTo>
                  <a:close/>
                </a:path>
              </a:pathLst>
            </a:custGeom>
            <a:noFill/>
            <a:ln w="381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61" name="Text Box 18"/>
            <p:cNvSpPr txBox="1">
              <a:spLocks noChangeArrowheads="1"/>
            </p:cNvSpPr>
            <p:nvPr/>
          </p:nvSpPr>
          <p:spPr bwMode="auto">
            <a:xfrm>
              <a:off x="939" y="1484"/>
              <a:ext cx="4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a:latin typeface="Arial" charset="0"/>
                </a:rPr>
                <a:t>Quality</a:t>
              </a:r>
            </a:p>
          </p:txBody>
        </p:sp>
      </p:grpSp>
      <p:grpSp>
        <p:nvGrpSpPr>
          <p:cNvPr id="9219" name="Group 19"/>
          <p:cNvGrpSpPr>
            <a:grpSpLocks/>
          </p:cNvGrpSpPr>
          <p:nvPr/>
        </p:nvGrpSpPr>
        <p:grpSpPr bwMode="auto">
          <a:xfrm>
            <a:off x="4329113" y="1781200"/>
            <a:ext cx="2819400" cy="1374775"/>
            <a:chOff x="2976" y="1342"/>
            <a:chExt cx="1776" cy="866"/>
          </a:xfrm>
        </p:grpSpPr>
        <p:sp>
          <p:nvSpPr>
            <p:cNvPr id="146452" name="AutoShape 20"/>
            <p:cNvSpPr>
              <a:spLocks noChangeArrowheads="1"/>
            </p:cNvSpPr>
            <p:nvPr/>
          </p:nvSpPr>
          <p:spPr bwMode="auto">
            <a:xfrm>
              <a:off x="2976" y="1342"/>
              <a:ext cx="1776" cy="866"/>
            </a:xfrm>
            <a:prstGeom prst="roundRect">
              <a:avLst>
                <a:gd name="adj" fmla="val 11551"/>
              </a:avLst>
            </a:prstGeom>
            <a:solidFill>
              <a:schemeClr val="bg1"/>
            </a:solidFill>
            <a:ln w="9525">
              <a:solidFill>
                <a:schemeClr val="tx1"/>
              </a:solidFill>
              <a:round/>
              <a:headEnd/>
              <a:tailEnd/>
            </a:ln>
            <a:effectLst>
              <a:outerShdw blurRad="63500" dist="53882" dir="2700000" algn="ctr" rotWithShape="0">
                <a:schemeClr val="bg2">
                  <a:alpha val="50000"/>
                </a:schemeClr>
              </a:outerShdw>
            </a:effectLst>
          </p:spPr>
          <p:txBody>
            <a:bodyPr wrap="none" anchor="ctr"/>
            <a:lstStyle/>
            <a:p>
              <a:pPr>
                <a:defRPr/>
              </a:pPr>
              <a:endParaRPr lang="en-US"/>
            </a:p>
          </p:txBody>
        </p:sp>
        <p:sp>
          <p:nvSpPr>
            <p:cNvPr id="9227" name="Line 21"/>
            <p:cNvSpPr>
              <a:spLocks noChangeShapeType="1"/>
            </p:cNvSpPr>
            <p:nvPr/>
          </p:nvSpPr>
          <p:spPr bwMode="auto">
            <a:xfrm flipV="1">
              <a:off x="3067" y="1499"/>
              <a:ext cx="0" cy="551"/>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8" name="Line 22"/>
            <p:cNvSpPr>
              <a:spLocks noChangeShapeType="1"/>
            </p:cNvSpPr>
            <p:nvPr/>
          </p:nvSpPr>
          <p:spPr bwMode="auto">
            <a:xfrm>
              <a:off x="3023" y="2011"/>
              <a:ext cx="1389"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29" name="Text Box 23"/>
            <p:cNvSpPr txBox="1">
              <a:spLocks noChangeArrowheads="1"/>
            </p:cNvSpPr>
            <p:nvPr/>
          </p:nvSpPr>
          <p:spPr bwMode="auto">
            <a:xfrm>
              <a:off x="3077" y="1455"/>
              <a:ext cx="46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a:latin typeface="Arial" charset="0"/>
                </a:rPr>
                <a:t>Quality</a:t>
              </a:r>
            </a:p>
          </p:txBody>
        </p:sp>
        <p:sp>
          <p:nvSpPr>
            <p:cNvPr id="9230" name="Arc 24"/>
            <p:cNvSpPr>
              <a:spLocks/>
            </p:cNvSpPr>
            <p:nvPr/>
          </p:nvSpPr>
          <p:spPr bwMode="auto">
            <a:xfrm>
              <a:off x="3067" y="1645"/>
              <a:ext cx="376" cy="405"/>
            </a:xfrm>
            <a:custGeom>
              <a:avLst/>
              <a:gdLst>
                <a:gd name="T0" fmla="*/ 0 w 21052"/>
                <a:gd name="T1" fmla="*/ 0 h 21600"/>
                <a:gd name="T2" fmla="*/ 0 w 21052"/>
                <a:gd name="T3" fmla="*/ 0 h 21600"/>
                <a:gd name="T4" fmla="*/ 0 w 21052"/>
                <a:gd name="T5" fmla="*/ 0 h 21600"/>
                <a:gd name="T6" fmla="*/ 0 60000 65536"/>
                <a:gd name="T7" fmla="*/ 0 60000 65536"/>
                <a:gd name="T8" fmla="*/ 0 60000 65536"/>
                <a:gd name="T9" fmla="*/ 0 w 21052"/>
                <a:gd name="T10" fmla="*/ 0 h 21600"/>
                <a:gd name="T11" fmla="*/ 21052 w 21052"/>
                <a:gd name="T12" fmla="*/ 21600 h 21600"/>
              </a:gdLst>
              <a:ahLst/>
              <a:cxnLst>
                <a:cxn ang="T6">
                  <a:pos x="T0" y="T1"/>
                </a:cxn>
                <a:cxn ang="T7">
                  <a:pos x="T2" y="T3"/>
                </a:cxn>
                <a:cxn ang="T8">
                  <a:pos x="T4" y="T5"/>
                </a:cxn>
              </a:cxnLst>
              <a:rect l="T9" t="T10" r="T11" b="T12"/>
              <a:pathLst>
                <a:path w="21052" h="21600" fill="none" extrusionOk="0">
                  <a:moveTo>
                    <a:pt x="0" y="-1"/>
                  </a:moveTo>
                  <a:cubicBezTo>
                    <a:pt x="10066" y="-1"/>
                    <a:pt x="18799" y="6954"/>
                    <a:pt x="21052" y="16765"/>
                  </a:cubicBezTo>
                </a:path>
                <a:path w="21052" h="21600" stroke="0" extrusionOk="0">
                  <a:moveTo>
                    <a:pt x="0" y="-1"/>
                  </a:moveTo>
                  <a:cubicBezTo>
                    <a:pt x="10066" y="-1"/>
                    <a:pt x="18799" y="6954"/>
                    <a:pt x="21052" y="16765"/>
                  </a:cubicBezTo>
                  <a:lnTo>
                    <a:pt x="0" y="21600"/>
                  </a:lnTo>
                  <a:lnTo>
                    <a:pt x="0" y="-1"/>
                  </a:lnTo>
                  <a:close/>
                </a:path>
              </a:pathLst>
            </a:custGeom>
            <a:noFill/>
            <a:ln w="127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31" name="Arc 25"/>
            <p:cNvSpPr>
              <a:spLocks/>
            </p:cNvSpPr>
            <p:nvPr/>
          </p:nvSpPr>
          <p:spPr bwMode="auto">
            <a:xfrm flipH="1">
              <a:off x="3437" y="1831"/>
              <a:ext cx="905" cy="201"/>
            </a:xfrm>
            <a:custGeom>
              <a:avLst/>
              <a:gdLst>
                <a:gd name="T0" fmla="*/ 0 w 20471"/>
                <a:gd name="T1" fmla="*/ 0 h 21600"/>
                <a:gd name="T2" fmla="*/ 0 w 20471"/>
                <a:gd name="T3" fmla="*/ 0 h 21600"/>
                <a:gd name="T4" fmla="*/ 0 w 20471"/>
                <a:gd name="T5" fmla="*/ 0 h 21600"/>
                <a:gd name="T6" fmla="*/ 0 60000 65536"/>
                <a:gd name="T7" fmla="*/ 0 60000 65536"/>
                <a:gd name="T8" fmla="*/ 0 60000 65536"/>
                <a:gd name="T9" fmla="*/ 0 w 20471"/>
                <a:gd name="T10" fmla="*/ 0 h 21600"/>
                <a:gd name="T11" fmla="*/ 20471 w 20471"/>
                <a:gd name="T12" fmla="*/ 21600 h 21600"/>
              </a:gdLst>
              <a:ahLst/>
              <a:cxnLst>
                <a:cxn ang="T6">
                  <a:pos x="T0" y="T1"/>
                </a:cxn>
                <a:cxn ang="T7">
                  <a:pos x="T2" y="T3"/>
                </a:cxn>
                <a:cxn ang="T8">
                  <a:pos x="T4" y="T5"/>
                </a:cxn>
              </a:cxnLst>
              <a:rect l="T9" t="T10" r="T11" b="T12"/>
              <a:pathLst>
                <a:path w="20471" h="21600" fill="none" extrusionOk="0">
                  <a:moveTo>
                    <a:pt x="0" y="-1"/>
                  </a:moveTo>
                  <a:cubicBezTo>
                    <a:pt x="9273" y="-1"/>
                    <a:pt x="17511" y="5918"/>
                    <a:pt x="20470" y="14707"/>
                  </a:cubicBezTo>
                </a:path>
                <a:path w="20471" h="21600" stroke="0" extrusionOk="0">
                  <a:moveTo>
                    <a:pt x="0" y="-1"/>
                  </a:moveTo>
                  <a:cubicBezTo>
                    <a:pt x="9273" y="-1"/>
                    <a:pt x="17511" y="5918"/>
                    <a:pt x="20470" y="14707"/>
                  </a:cubicBezTo>
                  <a:lnTo>
                    <a:pt x="0" y="21600"/>
                  </a:lnTo>
                  <a:lnTo>
                    <a:pt x="0" y="-1"/>
                  </a:lnTo>
                  <a:close/>
                </a:path>
              </a:pathLst>
            </a:custGeom>
            <a:noFill/>
            <a:ln w="12700">
              <a:solidFill>
                <a:srgbClr val="CC33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32" name="Arc 26"/>
            <p:cNvSpPr>
              <a:spLocks/>
            </p:cNvSpPr>
            <p:nvPr/>
          </p:nvSpPr>
          <p:spPr bwMode="auto">
            <a:xfrm>
              <a:off x="3066" y="1647"/>
              <a:ext cx="524" cy="297"/>
            </a:xfrm>
            <a:custGeom>
              <a:avLst/>
              <a:gdLst>
                <a:gd name="T0" fmla="*/ 0 w 20890"/>
                <a:gd name="T1" fmla="*/ 0 h 21600"/>
                <a:gd name="T2" fmla="*/ 0 w 20890"/>
                <a:gd name="T3" fmla="*/ 0 h 21600"/>
                <a:gd name="T4" fmla="*/ 0 w 20890"/>
                <a:gd name="T5" fmla="*/ 0 h 21600"/>
                <a:gd name="T6" fmla="*/ 0 60000 65536"/>
                <a:gd name="T7" fmla="*/ 0 60000 65536"/>
                <a:gd name="T8" fmla="*/ 0 60000 65536"/>
                <a:gd name="T9" fmla="*/ 0 w 20890"/>
                <a:gd name="T10" fmla="*/ 0 h 21600"/>
                <a:gd name="T11" fmla="*/ 20890 w 20890"/>
                <a:gd name="T12" fmla="*/ 21600 h 21600"/>
              </a:gdLst>
              <a:ahLst/>
              <a:cxnLst>
                <a:cxn ang="T6">
                  <a:pos x="T0" y="T1"/>
                </a:cxn>
                <a:cxn ang="T7">
                  <a:pos x="T2" y="T3"/>
                </a:cxn>
                <a:cxn ang="T8">
                  <a:pos x="T4" y="T5"/>
                </a:cxn>
              </a:cxnLst>
              <a:rect l="T9" t="T10" r="T11" b="T12"/>
              <a:pathLst>
                <a:path w="20890" h="21600" fill="none" extrusionOk="0">
                  <a:moveTo>
                    <a:pt x="-1" y="5"/>
                  </a:moveTo>
                  <a:cubicBezTo>
                    <a:pt x="168" y="1"/>
                    <a:pt x="336" y="-1"/>
                    <a:pt x="505" y="-1"/>
                  </a:cubicBezTo>
                  <a:cubicBezTo>
                    <a:pt x="9680" y="-1"/>
                    <a:pt x="17855" y="5797"/>
                    <a:pt x="20889" y="14457"/>
                  </a:cubicBezTo>
                </a:path>
                <a:path w="20890" h="21600" stroke="0" extrusionOk="0">
                  <a:moveTo>
                    <a:pt x="-1" y="5"/>
                  </a:moveTo>
                  <a:cubicBezTo>
                    <a:pt x="168" y="1"/>
                    <a:pt x="336" y="-1"/>
                    <a:pt x="505" y="-1"/>
                  </a:cubicBezTo>
                  <a:cubicBezTo>
                    <a:pt x="9680" y="-1"/>
                    <a:pt x="17855" y="5797"/>
                    <a:pt x="20889" y="14457"/>
                  </a:cubicBezTo>
                  <a:lnTo>
                    <a:pt x="505" y="21600"/>
                  </a:lnTo>
                  <a:lnTo>
                    <a:pt x="-1" y="5"/>
                  </a:lnTo>
                  <a:close/>
                </a:path>
              </a:pathLst>
            </a:custGeom>
            <a:noFill/>
            <a:ln w="127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33" name="Arc 27"/>
            <p:cNvSpPr>
              <a:spLocks/>
            </p:cNvSpPr>
            <p:nvPr/>
          </p:nvSpPr>
          <p:spPr bwMode="auto">
            <a:xfrm>
              <a:off x="3069" y="1641"/>
              <a:ext cx="625" cy="297"/>
            </a:xfrm>
            <a:custGeom>
              <a:avLst/>
              <a:gdLst>
                <a:gd name="T0" fmla="*/ 0 w 17825"/>
                <a:gd name="T1" fmla="*/ 0 h 21600"/>
                <a:gd name="T2" fmla="*/ 0 w 17825"/>
                <a:gd name="T3" fmla="*/ 0 h 21600"/>
                <a:gd name="T4" fmla="*/ 0 w 17825"/>
                <a:gd name="T5" fmla="*/ 0 h 21600"/>
                <a:gd name="T6" fmla="*/ 0 60000 65536"/>
                <a:gd name="T7" fmla="*/ 0 60000 65536"/>
                <a:gd name="T8" fmla="*/ 0 60000 65536"/>
                <a:gd name="T9" fmla="*/ 0 w 17825"/>
                <a:gd name="T10" fmla="*/ 0 h 21600"/>
                <a:gd name="T11" fmla="*/ 17825 w 17825"/>
                <a:gd name="T12" fmla="*/ 21600 h 21600"/>
              </a:gdLst>
              <a:ahLst/>
              <a:cxnLst>
                <a:cxn ang="T6">
                  <a:pos x="T0" y="T1"/>
                </a:cxn>
                <a:cxn ang="T7">
                  <a:pos x="T2" y="T3"/>
                </a:cxn>
                <a:cxn ang="T8">
                  <a:pos x="T4" y="T5"/>
                </a:cxn>
              </a:cxnLst>
              <a:rect l="T9" t="T10" r="T11" b="T12"/>
              <a:pathLst>
                <a:path w="17825" h="21600" fill="none" extrusionOk="0">
                  <a:moveTo>
                    <a:pt x="-1" y="1"/>
                  </a:moveTo>
                  <a:cubicBezTo>
                    <a:pt x="90" y="0"/>
                    <a:pt x="180" y="-1"/>
                    <a:pt x="271" y="-1"/>
                  </a:cubicBezTo>
                  <a:cubicBezTo>
                    <a:pt x="7233" y="-1"/>
                    <a:pt x="13768" y="3355"/>
                    <a:pt x="17825" y="9013"/>
                  </a:cubicBezTo>
                </a:path>
                <a:path w="17825" h="21600" stroke="0" extrusionOk="0">
                  <a:moveTo>
                    <a:pt x="-1" y="1"/>
                  </a:moveTo>
                  <a:cubicBezTo>
                    <a:pt x="90" y="0"/>
                    <a:pt x="180" y="-1"/>
                    <a:pt x="271" y="-1"/>
                  </a:cubicBezTo>
                  <a:cubicBezTo>
                    <a:pt x="7233" y="-1"/>
                    <a:pt x="13768" y="3355"/>
                    <a:pt x="17825" y="9013"/>
                  </a:cubicBezTo>
                  <a:lnTo>
                    <a:pt x="271" y="21600"/>
                  </a:lnTo>
                  <a:lnTo>
                    <a:pt x="-1" y="1"/>
                  </a:lnTo>
                  <a:close/>
                </a:path>
              </a:pathLst>
            </a:custGeom>
            <a:noFill/>
            <a:ln w="127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34" name="Arc 28"/>
            <p:cNvSpPr>
              <a:spLocks/>
            </p:cNvSpPr>
            <p:nvPr/>
          </p:nvSpPr>
          <p:spPr bwMode="auto">
            <a:xfrm flipH="1">
              <a:off x="3663" y="1758"/>
              <a:ext cx="677" cy="138"/>
            </a:xfrm>
            <a:custGeom>
              <a:avLst/>
              <a:gdLst>
                <a:gd name="T0" fmla="*/ 0 w 18184"/>
                <a:gd name="T1" fmla="*/ 0 h 21600"/>
                <a:gd name="T2" fmla="*/ 0 w 18184"/>
                <a:gd name="T3" fmla="*/ 0 h 21600"/>
                <a:gd name="T4" fmla="*/ 0 w 18184"/>
                <a:gd name="T5" fmla="*/ 0 h 21600"/>
                <a:gd name="T6" fmla="*/ 0 60000 65536"/>
                <a:gd name="T7" fmla="*/ 0 60000 65536"/>
                <a:gd name="T8" fmla="*/ 0 60000 65536"/>
                <a:gd name="T9" fmla="*/ 0 w 18184"/>
                <a:gd name="T10" fmla="*/ 0 h 21600"/>
                <a:gd name="T11" fmla="*/ 18184 w 18184"/>
                <a:gd name="T12" fmla="*/ 21600 h 21600"/>
              </a:gdLst>
              <a:ahLst/>
              <a:cxnLst>
                <a:cxn ang="T6">
                  <a:pos x="T0" y="T1"/>
                </a:cxn>
                <a:cxn ang="T7">
                  <a:pos x="T2" y="T3"/>
                </a:cxn>
                <a:cxn ang="T8">
                  <a:pos x="T4" y="T5"/>
                </a:cxn>
              </a:cxnLst>
              <a:rect l="T9" t="T10" r="T11" b="T12"/>
              <a:pathLst>
                <a:path w="18184" h="21600" fill="none" extrusionOk="0">
                  <a:moveTo>
                    <a:pt x="86" y="0"/>
                  </a:moveTo>
                  <a:cubicBezTo>
                    <a:pt x="7415" y="29"/>
                    <a:pt x="14228" y="3772"/>
                    <a:pt x="18183" y="9942"/>
                  </a:cubicBezTo>
                </a:path>
                <a:path w="18184" h="21600" stroke="0" extrusionOk="0">
                  <a:moveTo>
                    <a:pt x="86" y="0"/>
                  </a:moveTo>
                  <a:cubicBezTo>
                    <a:pt x="7415" y="29"/>
                    <a:pt x="14228" y="3772"/>
                    <a:pt x="18183" y="9942"/>
                  </a:cubicBezTo>
                  <a:lnTo>
                    <a:pt x="0" y="21600"/>
                  </a:lnTo>
                  <a:lnTo>
                    <a:pt x="86" y="0"/>
                  </a:lnTo>
                  <a:close/>
                </a:path>
              </a:pathLst>
            </a:custGeom>
            <a:noFill/>
            <a:ln w="12700">
              <a:solidFill>
                <a:srgbClr val="CC33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35" name="Arc 29"/>
            <p:cNvSpPr>
              <a:spLocks/>
            </p:cNvSpPr>
            <p:nvPr/>
          </p:nvSpPr>
          <p:spPr bwMode="auto">
            <a:xfrm flipH="1">
              <a:off x="3826" y="1702"/>
              <a:ext cx="521" cy="96"/>
            </a:xfrm>
            <a:custGeom>
              <a:avLst/>
              <a:gdLst>
                <a:gd name="T0" fmla="*/ 0 w 16005"/>
                <a:gd name="T1" fmla="*/ 0 h 21599"/>
                <a:gd name="T2" fmla="*/ 0 w 16005"/>
                <a:gd name="T3" fmla="*/ 0 h 21599"/>
                <a:gd name="T4" fmla="*/ 0 w 16005"/>
                <a:gd name="T5" fmla="*/ 0 h 21599"/>
                <a:gd name="T6" fmla="*/ 0 60000 65536"/>
                <a:gd name="T7" fmla="*/ 0 60000 65536"/>
                <a:gd name="T8" fmla="*/ 0 60000 65536"/>
                <a:gd name="T9" fmla="*/ 0 w 16005"/>
                <a:gd name="T10" fmla="*/ 0 h 21599"/>
                <a:gd name="T11" fmla="*/ 16005 w 16005"/>
                <a:gd name="T12" fmla="*/ 21599 h 21599"/>
              </a:gdLst>
              <a:ahLst/>
              <a:cxnLst>
                <a:cxn ang="T6">
                  <a:pos x="T0" y="T1"/>
                </a:cxn>
                <a:cxn ang="T7">
                  <a:pos x="T2" y="T3"/>
                </a:cxn>
                <a:cxn ang="T8">
                  <a:pos x="T4" y="T5"/>
                </a:cxn>
              </a:cxnLst>
              <a:rect l="T9" t="T10" r="T11" b="T12"/>
              <a:pathLst>
                <a:path w="16005" h="21599" fill="none" extrusionOk="0">
                  <a:moveTo>
                    <a:pt x="196" y="-1"/>
                  </a:moveTo>
                  <a:cubicBezTo>
                    <a:pt x="6224" y="54"/>
                    <a:pt x="11956" y="2626"/>
                    <a:pt x="16005" y="7093"/>
                  </a:cubicBezTo>
                </a:path>
                <a:path w="16005" h="21599" stroke="0" extrusionOk="0">
                  <a:moveTo>
                    <a:pt x="196" y="-1"/>
                  </a:moveTo>
                  <a:cubicBezTo>
                    <a:pt x="6224" y="54"/>
                    <a:pt x="11956" y="2626"/>
                    <a:pt x="16005" y="7093"/>
                  </a:cubicBezTo>
                  <a:lnTo>
                    <a:pt x="0" y="21599"/>
                  </a:lnTo>
                  <a:lnTo>
                    <a:pt x="196" y="-1"/>
                  </a:lnTo>
                  <a:close/>
                </a:path>
              </a:pathLst>
            </a:custGeom>
            <a:noFill/>
            <a:ln w="12700">
              <a:solidFill>
                <a:srgbClr val="CC3300"/>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36" name="Line 30"/>
            <p:cNvSpPr>
              <a:spLocks noChangeShapeType="1"/>
            </p:cNvSpPr>
            <p:nvPr/>
          </p:nvSpPr>
          <p:spPr bwMode="auto">
            <a:xfrm flipH="1">
              <a:off x="3441" y="1958"/>
              <a:ext cx="2" cy="51"/>
            </a:xfrm>
            <a:prstGeom prst="line">
              <a:avLst/>
            </a:prstGeom>
            <a:noFill/>
            <a:ln w="9525" cap="rnd">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9237" name="Line 31"/>
            <p:cNvSpPr>
              <a:spLocks noChangeShapeType="1"/>
            </p:cNvSpPr>
            <p:nvPr/>
          </p:nvSpPr>
          <p:spPr bwMode="auto">
            <a:xfrm>
              <a:off x="3653" y="1826"/>
              <a:ext cx="0" cy="183"/>
            </a:xfrm>
            <a:prstGeom prst="line">
              <a:avLst/>
            </a:prstGeom>
            <a:noFill/>
            <a:ln w="9525" cap="rnd">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9238" name="Line 32"/>
            <p:cNvSpPr>
              <a:spLocks noChangeShapeType="1"/>
            </p:cNvSpPr>
            <p:nvPr/>
          </p:nvSpPr>
          <p:spPr bwMode="auto">
            <a:xfrm>
              <a:off x="3832" y="1741"/>
              <a:ext cx="0" cy="274"/>
            </a:xfrm>
            <a:prstGeom prst="line">
              <a:avLst/>
            </a:prstGeom>
            <a:noFill/>
            <a:ln w="9525" cap="rnd">
              <a:solidFill>
                <a:schemeClr val="bg2"/>
              </a:solidFill>
              <a:prstDash val="sysDot"/>
              <a:round/>
              <a:headEnd/>
              <a:tailEnd/>
            </a:ln>
            <a:extLst>
              <a:ext uri="{909E8E84-426E-40dd-AFC4-6F175D3DCCD1}">
                <a14:hiddenFill xmlns:a14="http://schemas.microsoft.com/office/drawing/2010/main">
                  <a:noFill/>
                </a14:hiddenFill>
              </a:ext>
            </a:extLst>
          </p:spPr>
          <p:txBody>
            <a:bodyPr/>
            <a:lstStyle/>
            <a:p>
              <a:endParaRPr lang="en-US"/>
            </a:p>
          </p:txBody>
        </p:sp>
        <p:sp>
          <p:nvSpPr>
            <p:cNvPr id="9239" name="Oval 33"/>
            <p:cNvSpPr>
              <a:spLocks noChangeArrowheads="1"/>
            </p:cNvSpPr>
            <p:nvPr/>
          </p:nvSpPr>
          <p:spPr bwMode="auto">
            <a:xfrm flipH="1">
              <a:off x="3429" y="1945"/>
              <a:ext cx="30" cy="29"/>
            </a:xfrm>
            <a:prstGeom prst="ellipse">
              <a:avLst/>
            </a:prstGeom>
            <a:solidFill>
              <a:schemeClr val="bg1"/>
            </a:solidFill>
            <a:ln w="9525">
              <a:solidFill>
                <a:srgbClr val="CC3300"/>
              </a:solidFill>
              <a:round/>
              <a:headEnd/>
              <a:tailEnd/>
            </a:ln>
          </p:spPr>
          <p:txBody>
            <a:bodyPr wrap="none" anchor="ctr"/>
            <a:lstStyle/>
            <a:p>
              <a:endParaRPr lang="en-US"/>
            </a:p>
          </p:txBody>
        </p:sp>
        <p:sp>
          <p:nvSpPr>
            <p:cNvPr id="9240" name="Text Box 34"/>
            <p:cNvSpPr txBox="1">
              <a:spLocks noChangeArrowheads="1"/>
            </p:cNvSpPr>
            <p:nvPr/>
          </p:nvSpPr>
          <p:spPr bwMode="auto">
            <a:xfrm>
              <a:off x="3788" y="2003"/>
              <a:ext cx="87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eaLnBrk="1" hangingPunct="1"/>
              <a:r>
                <a:rPr lang="en-US" sz="1400" dirty="0">
                  <a:latin typeface="Arial" charset="0"/>
                </a:rPr>
                <a:t>Time-to-market</a:t>
              </a:r>
            </a:p>
          </p:txBody>
        </p:sp>
        <p:sp>
          <p:nvSpPr>
            <p:cNvPr id="9241" name="Arc 35"/>
            <p:cNvSpPr>
              <a:spLocks/>
            </p:cNvSpPr>
            <p:nvPr/>
          </p:nvSpPr>
          <p:spPr bwMode="auto">
            <a:xfrm flipH="1">
              <a:off x="3587" y="1824"/>
              <a:ext cx="812" cy="69"/>
            </a:xfrm>
            <a:custGeom>
              <a:avLst/>
              <a:gdLst>
                <a:gd name="T0" fmla="*/ 0 w 20391"/>
                <a:gd name="T1" fmla="*/ 0 h 10853"/>
                <a:gd name="T2" fmla="*/ 0 w 20391"/>
                <a:gd name="T3" fmla="*/ 0 h 10853"/>
                <a:gd name="T4" fmla="*/ 0 w 20391"/>
                <a:gd name="T5" fmla="*/ 0 h 10853"/>
                <a:gd name="T6" fmla="*/ 0 60000 65536"/>
                <a:gd name="T7" fmla="*/ 0 60000 65536"/>
                <a:gd name="T8" fmla="*/ 0 60000 65536"/>
                <a:gd name="T9" fmla="*/ 0 w 20391"/>
                <a:gd name="T10" fmla="*/ 0 h 10853"/>
                <a:gd name="T11" fmla="*/ 20391 w 20391"/>
                <a:gd name="T12" fmla="*/ 10853 h 10853"/>
              </a:gdLst>
              <a:ahLst/>
              <a:cxnLst>
                <a:cxn ang="T6">
                  <a:pos x="T0" y="T1"/>
                </a:cxn>
                <a:cxn ang="T7">
                  <a:pos x="T2" y="T3"/>
                </a:cxn>
                <a:cxn ang="T8">
                  <a:pos x="T4" y="T5"/>
                </a:cxn>
              </a:cxnLst>
              <a:rect l="T9" t="T10" r="T11" b="T12"/>
              <a:pathLst>
                <a:path w="20391" h="10853" fill="none" extrusionOk="0">
                  <a:moveTo>
                    <a:pt x="18675" y="-1"/>
                  </a:moveTo>
                  <a:cubicBezTo>
                    <a:pt x="19364" y="1184"/>
                    <a:pt x="19938" y="2433"/>
                    <a:pt x="20390" y="3727"/>
                  </a:cubicBezTo>
                </a:path>
                <a:path w="20391" h="10853" stroke="0" extrusionOk="0">
                  <a:moveTo>
                    <a:pt x="18675" y="-1"/>
                  </a:moveTo>
                  <a:cubicBezTo>
                    <a:pt x="19364" y="1184"/>
                    <a:pt x="19938" y="2433"/>
                    <a:pt x="20390" y="3727"/>
                  </a:cubicBezTo>
                  <a:lnTo>
                    <a:pt x="0" y="10853"/>
                  </a:lnTo>
                  <a:lnTo>
                    <a:pt x="18675" y="-1"/>
                  </a:lnTo>
                  <a:close/>
                </a:path>
              </a:pathLst>
            </a:custGeom>
            <a:noFill/>
            <a:ln w="127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42" name="Arc 36"/>
            <p:cNvSpPr>
              <a:spLocks/>
            </p:cNvSpPr>
            <p:nvPr/>
          </p:nvSpPr>
          <p:spPr bwMode="auto">
            <a:xfrm flipH="1">
              <a:off x="3691" y="1731"/>
              <a:ext cx="666" cy="64"/>
            </a:xfrm>
            <a:custGeom>
              <a:avLst/>
              <a:gdLst>
                <a:gd name="T0" fmla="*/ 0 w 20471"/>
                <a:gd name="T1" fmla="*/ 0 h 14445"/>
                <a:gd name="T2" fmla="*/ 0 w 20471"/>
                <a:gd name="T3" fmla="*/ 0 h 14445"/>
                <a:gd name="T4" fmla="*/ 0 w 20471"/>
                <a:gd name="T5" fmla="*/ 0 h 14445"/>
                <a:gd name="T6" fmla="*/ 0 60000 65536"/>
                <a:gd name="T7" fmla="*/ 0 60000 65536"/>
                <a:gd name="T8" fmla="*/ 0 60000 65536"/>
                <a:gd name="T9" fmla="*/ 0 w 20471"/>
                <a:gd name="T10" fmla="*/ 0 h 14445"/>
                <a:gd name="T11" fmla="*/ 20471 w 20471"/>
                <a:gd name="T12" fmla="*/ 14445 h 14445"/>
              </a:gdLst>
              <a:ahLst/>
              <a:cxnLst>
                <a:cxn ang="T6">
                  <a:pos x="T0" y="T1"/>
                </a:cxn>
                <a:cxn ang="T7">
                  <a:pos x="T2" y="T3"/>
                </a:cxn>
                <a:cxn ang="T8">
                  <a:pos x="T4" y="T5"/>
                </a:cxn>
              </a:cxnLst>
              <a:rect l="T9" t="T10" r="T11" b="T12"/>
              <a:pathLst>
                <a:path w="20471" h="14445" fill="none" extrusionOk="0">
                  <a:moveTo>
                    <a:pt x="16059" y="0"/>
                  </a:moveTo>
                  <a:cubicBezTo>
                    <a:pt x="18029" y="2190"/>
                    <a:pt x="19530" y="4760"/>
                    <a:pt x="20470" y="7552"/>
                  </a:cubicBezTo>
                </a:path>
                <a:path w="20471" h="14445" stroke="0" extrusionOk="0">
                  <a:moveTo>
                    <a:pt x="16059" y="0"/>
                  </a:moveTo>
                  <a:cubicBezTo>
                    <a:pt x="18029" y="2190"/>
                    <a:pt x="19530" y="4760"/>
                    <a:pt x="20470" y="7552"/>
                  </a:cubicBezTo>
                  <a:lnTo>
                    <a:pt x="0" y="14445"/>
                  </a:lnTo>
                  <a:lnTo>
                    <a:pt x="16059" y="0"/>
                  </a:lnTo>
                  <a:close/>
                </a:path>
              </a:pathLst>
            </a:custGeom>
            <a:noFill/>
            <a:ln w="12700">
              <a:solidFill>
                <a:srgbClr val="CC33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43" name="Oval 37"/>
            <p:cNvSpPr>
              <a:spLocks noChangeArrowheads="1"/>
            </p:cNvSpPr>
            <p:nvPr/>
          </p:nvSpPr>
          <p:spPr bwMode="auto">
            <a:xfrm flipH="1">
              <a:off x="3638" y="1810"/>
              <a:ext cx="30" cy="29"/>
            </a:xfrm>
            <a:prstGeom prst="ellipse">
              <a:avLst/>
            </a:prstGeom>
            <a:solidFill>
              <a:schemeClr val="bg1"/>
            </a:solidFill>
            <a:ln w="9525">
              <a:solidFill>
                <a:srgbClr val="CC3300"/>
              </a:solidFill>
              <a:round/>
              <a:headEnd/>
              <a:tailEnd/>
            </a:ln>
          </p:spPr>
          <p:txBody>
            <a:bodyPr wrap="none" anchor="ctr"/>
            <a:lstStyle/>
            <a:p>
              <a:endParaRPr lang="en-US"/>
            </a:p>
          </p:txBody>
        </p:sp>
        <p:sp>
          <p:nvSpPr>
            <p:cNvPr id="9244" name="Oval 38"/>
            <p:cNvSpPr>
              <a:spLocks noChangeArrowheads="1"/>
            </p:cNvSpPr>
            <p:nvPr/>
          </p:nvSpPr>
          <p:spPr bwMode="auto">
            <a:xfrm flipH="1">
              <a:off x="3818" y="1714"/>
              <a:ext cx="31" cy="29"/>
            </a:xfrm>
            <a:prstGeom prst="ellipse">
              <a:avLst/>
            </a:prstGeom>
            <a:solidFill>
              <a:schemeClr val="bg1"/>
            </a:solidFill>
            <a:ln w="9525">
              <a:solidFill>
                <a:srgbClr val="CC3300"/>
              </a:solidFill>
              <a:round/>
              <a:headEnd/>
              <a:tailEnd/>
            </a:ln>
          </p:spPr>
          <p:txBody>
            <a:bodyPr wrap="none" anchor="ctr"/>
            <a:lstStyle/>
            <a:p>
              <a:endParaRPr lang="en-US"/>
            </a:p>
          </p:txBody>
        </p:sp>
        <p:sp>
          <p:nvSpPr>
            <p:cNvPr id="9245" name="Line 39"/>
            <p:cNvSpPr>
              <a:spLocks noChangeShapeType="1"/>
            </p:cNvSpPr>
            <p:nvPr/>
          </p:nvSpPr>
          <p:spPr bwMode="auto">
            <a:xfrm flipH="1">
              <a:off x="3331" y="1642"/>
              <a:ext cx="457" cy="288"/>
            </a:xfrm>
            <a:prstGeom prst="line">
              <a:avLst/>
            </a:prstGeom>
            <a:noFill/>
            <a:ln w="9525">
              <a:solidFill>
                <a:schemeClr val="accent2"/>
              </a:solidFill>
              <a:round/>
              <a:headEnd/>
              <a:tailEnd type="arrow" w="med" len="med"/>
            </a:ln>
            <a:extLst>
              <a:ext uri="{909E8E84-426E-40dd-AFC4-6F175D3DCCD1}">
                <a14:hiddenFill xmlns:a14="http://schemas.microsoft.com/office/drawing/2010/main">
                  <a:noFill/>
                </a14:hiddenFill>
              </a:ext>
            </a:extLst>
          </p:spPr>
          <p:txBody>
            <a:bodyPr/>
            <a:lstStyle/>
            <a:p>
              <a:endParaRPr lang="en-US"/>
            </a:p>
          </p:txBody>
        </p:sp>
        <p:sp>
          <p:nvSpPr>
            <p:cNvPr id="9246" name="Oval 40"/>
            <p:cNvSpPr>
              <a:spLocks noChangeArrowheads="1"/>
            </p:cNvSpPr>
            <p:nvPr/>
          </p:nvSpPr>
          <p:spPr bwMode="auto">
            <a:xfrm flipH="1">
              <a:off x="3428" y="1996"/>
              <a:ext cx="30" cy="29"/>
            </a:xfrm>
            <a:prstGeom prst="ellipse">
              <a:avLst/>
            </a:prstGeom>
            <a:solidFill>
              <a:srgbClr val="DDDDDD"/>
            </a:solidFill>
            <a:ln w="9525">
              <a:solidFill>
                <a:srgbClr val="CC3300"/>
              </a:solidFill>
              <a:round/>
              <a:headEnd/>
              <a:tailEnd/>
            </a:ln>
          </p:spPr>
          <p:txBody>
            <a:bodyPr wrap="none" anchor="ctr"/>
            <a:lstStyle/>
            <a:p>
              <a:endParaRPr lang="en-US"/>
            </a:p>
          </p:txBody>
        </p:sp>
        <p:sp>
          <p:nvSpPr>
            <p:cNvPr id="9247" name="Oval 41"/>
            <p:cNvSpPr>
              <a:spLocks noChangeArrowheads="1"/>
            </p:cNvSpPr>
            <p:nvPr/>
          </p:nvSpPr>
          <p:spPr bwMode="auto">
            <a:xfrm flipH="1">
              <a:off x="3638" y="1996"/>
              <a:ext cx="30" cy="29"/>
            </a:xfrm>
            <a:prstGeom prst="ellipse">
              <a:avLst/>
            </a:prstGeom>
            <a:solidFill>
              <a:srgbClr val="DDDDDD"/>
            </a:solidFill>
            <a:ln w="9525">
              <a:solidFill>
                <a:srgbClr val="CC3300"/>
              </a:solidFill>
              <a:round/>
              <a:headEnd/>
              <a:tailEnd/>
            </a:ln>
          </p:spPr>
          <p:txBody>
            <a:bodyPr wrap="none" anchor="ctr"/>
            <a:lstStyle/>
            <a:p>
              <a:endParaRPr lang="en-US"/>
            </a:p>
          </p:txBody>
        </p:sp>
        <p:sp>
          <p:nvSpPr>
            <p:cNvPr id="9248" name="Oval 42"/>
            <p:cNvSpPr>
              <a:spLocks noChangeArrowheads="1"/>
            </p:cNvSpPr>
            <p:nvPr/>
          </p:nvSpPr>
          <p:spPr bwMode="auto">
            <a:xfrm flipH="1">
              <a:off x="3816" y="1996"/>
              <a:ext cx="30" cy="29"/>
            </a:xfrm>
            <a:prstGeom prst="ellipse">
              <a:avLst/>
            </a:prstGeom>
            <a:solidFill>
              <a:srgbClr val="DDDDDD"/>
            </a:solidFill>
            <a:ln w="9525">
              <a:solidFill>
                <a:srgbClr val="CC3300"/>
              </a:solidFill>
              <a:round/>
              <a:headEnd/>
              <a:tailEnd/>
            </a:ln>
          </p:spPr>
          <p:txBody>
            <a:bodyPr wrap="none" anchor="ctr"/>
            <a:lstStyle/>
            <a:p>
              <a:endParaRPr lang="en-US"/>
            </a:p>
          </p:txBody>
        </p:sp>
      </p:grpSp>
      <p:sp>
        <p:nvSpPr>
          <p:cNvPr id="146476" name="AutoShape 44"/>
          <p:cNvSpPr>
            <a:spLocks noChangeArrowheads="1"/>
          </p:cNvSpPr>
          <p:nvPr/>
        </p:nvSpPr>
        <p:spPr bwMode="auto">
          <a:xfrm>
            <a:off x="900113" y="4421188"/>
            <a:ext cx="6323012" cy="2032000"/>
          </a:xfrm>
          <a:prstGeom prst="roundRect">
            <a:avLst>
              <a:gd name="adj" fmla="val 9606"/>
            </a:avLst>
          </a:prstGeom>
          <a:solidFill>
            <a:schemeClr val="bg1"/>
          </a:solidFill>
          <a:ln w="9525">
            <a:solidFill>
              <a:schemeClr val="tx1"/>
            </a:solidFill>
            <a:round/>
            <a:headEnd/>
            <a:tailEnd/>
          </a:ln>
          <a:effectLst>
            <a:outerShdw blurRad="63500" dist="53882" dir="2700000" algn="ctr" rotWithShape="0">
              <a:schemeClr val="bg2">
                <a:alpha val="50000"/>
              </a:schemeClr>
            </a:outerShdw>
          </a:effectLst>
        </p:spPr>
        <p:txBody>
          <a:bodyPr wrap="none" anchor="ctr"/>
          <a:lstStyle/>
          <a:p>
            <a:pPr>
              <a:defRPr/>
            </a:pPr>
            <a:endParaRPr lang="en-US"/>
          </a:p>
        </p:txBody>
      </p:sp>
      <p:pic>
        <p:nvPicPr>
          <p:cNvPr id="9221" name="Picture 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5375" y="4646613"/>
            <a:ext cx="5984875" cy="1001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4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5538" y="5662613"/>
            <a:ext cx="4403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Rectangle 47"/>
          <p:cNvSpPr>
            <a:spLocks noChangeArrowheads="1"/>
          </p:cNvSpPr>
          <p:nvPr/>
        </p:nvSpPr>
        <p:spPr bwMode="auto">
          <a:xfrm>
            <a:off x="755650" y="908720"/>
            <a:ext cx="80819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marL="457200" indent="-457200" eaLnBrk="1" hangingPunct="1"/>
            <a:r>
              <a:rPr lang="en-US" sz="2000" dirty="0">
                <a:latin typeface="Tahoma" charset="0"/>
              </a:rPr>
              <a:t>Software size, team size, and complexity increase </a:t>
            </a:r>
            <a:r>
              <a:rPr lang="en-US" sz="2000" dirty="0">
                <a:latin typeface="Tahoma" charset="0"/>
                <a:sym typeface="Symbol" charset="0"/>
              </a:rPr>
              <a:t> </a:t>
            </a:r>
            <a:r>
              <a:rPr lang="en-US" sz="2000" dirty="0">
                <a:latin typeface="Tahoma" charset="0"/>
              </a:rPr>
              <a:t>quality decreases</a:t>
            </a:r>
          </a:p>
        </p:txBody>
      </p:sp>
      <p:sp>
        <p:nvSpPr>
          <p:cNvPr id="9224" name="Rectangle 48"/>
          <p:cNvSpPr>
            <a:spLocks noChangeArrowheads="1"/>
          </p:cNvSpPr>
          <p:nvPr/>
        </p:nvSpPr>
        <p:spPr bwMode="auto">
          <a:xfrm>
            <a:off x="755650" y="1196057"/>
            <a:ext cx="54578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marL="457200" indent="-457200" eaLnBrk="1" hangingPunct="1"/>
            <a:r>
              <a:rPr lang="en-US" sz="2000" dirty="0">
                <a:latin typeface="Tahoma" charset="0"/>
              </a:rPr>
              <a:t>Time-to-market decreases </a:t>
            </a:r>
            <a:r>
              <a:rPr lang="en-US" sz="2000" dirty="0">
                <a:latin typeface="Tahoma" charset="0"/>
                <a:sym typeface="Symbol" charset="0"/>
              </a:rPr>
              <a:t> </a:t>
            </a:r>
            <a:r>
              <a:rPr lang="en-US" sz="2000" dirty="0">
                <a:latin typeface="Tahoma" charset="0"/>
              </a:rPr>
              <a:t>quality decreases</a:t>
            </a:r>
          </a:p>
          <a:p>
            <a:pPr marL="457200" indent="-457200" eaLnBrk="1" hangingPunct="1"/>
            <a:r>
              <a:rPr lang="en-US" sz="2000" dirty="0">
                <a:latin typeface="Tahoma" charset="0"/>
              </a:rPr>
              <a:t> </a:t>
            </a:r>
          </a:p>
        </p:txBody>
      </p:sp>
      <p:sp>
        <p:nvSpPr>
          <p:cNvPr id="9225" name="Rectangle 50"/>
          <p:cNvSpPr>
            <a:spLocks noChangeArrowheads="1"/>
          </p:cNvSpPr>
          <p:nvPr/>
        </p:nvSpPr>
        <p:spPr bwMode="auto">
          <a:xfrm>
            <a:off x="765175" y="3979863"/>
            <a:ext cx="71056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p>
            <a:pPr marL="457200" indent="-457200" eaLnBrk="1" hangingPunct="1"/>
            <a:r>
              <a:rPr lang="en-US" sz="2000">
                <a:latin typeface="Tahoma" charset="0"/>
              </a:rPr>
              <a:t>Defect removal costs increase exponentially from introduction</a:t>
            </a:r>
          </a:p>
          <a:p>
            <a:pPr marL="457200" indent="-457200" eaLnBrk="1" hangingPunct="1"/>
            <a:r>
              <a:rPr lang="en-US" sz="2000">
                <a:latin typeface="Tahoma" charset="0"/>
              </a:rPr>
              <a:t> </a:t>
            </a:r>
          </a:p>
        </p:txBody>
      </p:sp>
      <p:sp>
        <p:nvSpPr>
          <p:cNvPr id="2" name="Rectangle 1"/>
          <p:cNvSpPr/>
          <p:nvPr/>
        </p:nvSpPr>
        <p:spPr>
          <a:xfrm>
            <a:off x="1201879" y="3140968"/>
            <a:ext cx="2293817" cy="338554"/>
          </a:xfrm>
          <a:prstGeom prst="rect">
            <a:avLst/>
          </a:prstGeom>
        </p:spPr>
        <p:txBody>
          <a:bodyPr wrap="none">
            <a:spAutoFit/>
          </a:bodyPr>
          <a:lstStyle/>
          <a:p>
            <a:r>
              <a:rPr lang="en-US" sz="1600" b="1" dirty="0">
                <a:latin typeface="Arial" charset="0"/>
              </a:rPr>
              <a:t>n</a:t>
            </a:r>
            <a:r>
              <a:rPr lang="en-US" sz="1600" b="1" dirty="0" smtClean="0">
                <a:latin typeface="Arial" charset="0"/>
              </a:rPr>
              <a:t>o maintenance done</a:t>
            </a:r>
            <a:endParaRPr lang="en-US" sz="1600" b="1" dirty="0"/>
          </a:p>
        </p:txBody>
      </p:sp>
      <p:sp>
        <p:nvSpPr>
          <p:cNvPr id="48" name="Rectangle 47"/>
          <p:cNvSpPr/>
          <p:nvPr/>
        </p:nvSpPr>
        <p:spPr>
          <a:xfrm>
            <a:off x="4352052" y="3140968"/>
            <a:ext cx="2796058" cy="338554"/>
          </a:xfrm>
          <a:prstGeom prst="rect">
            <a:avLst/>
          </a:prstGeom>
        </p:spPr>
        <p:txBody>
          <a:bodyPr wrap="none">
            <a:spAutoFit/>
          </a:bodyPr>
          <a:lstStyle/>
          <a:p>
            <a:r>
              <a:rPr lang="en-US" sz="1600" b="1" dirty="0">
                <a:latin typeface="Arial" charset="0"/>
              </a:rPr>
              <a:t>m</a:t>
            </a:r>
            <a:r>
              <a:rPr lang="en-US" sz="1600" b="1" dirty="0" smtClean="0">
                <a:latin typeface="Arial" charset="0"/>
              </a:rPr>
              <a:t>aintenance actively done</a:t>
            </a:r>
            <a:endParaRPr lang="en-US" sz="1600" b="1" dirty="0"/>
          </a:p>
        </p:txBody>
      </p:sp>
    </p:spTree>
    <p:extLst>
      <p:ext uri="{BB962C8B-B14F-4D97-AF65-F5344CB8AC3E}">
        <p14:creationId xmlns:p14="http://schemas.microsoft.com/office/powerpoint/2010/main" val="17561963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041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0419" name="Rectangle 4"/>
          <p:cNvSpPr>
            <a:spLocks noGrp="1" noChangeArrowheads="1"/>
          </p:cNvSpPr>
          <p:nvPr>
            <p:ph type="title"/>
          </p:nvPr>
        </p:nvSpPr>
        <p:spPr>
          <a:xfrm>
            <a:off x="406400" y="228600"/>
            <a:ext cx="8356600" cy="1143000"/>
          </a:xfrm>
          <a:noFill/>
        </p:spPr>
        <p:txBody>
          <a:bodyPr/>
          <a:lstStyle/>
          <a:p>
            <a:r>
              <a:rPr lang="en-US" sz="3600">
                <a:latin typeface="Arial Black" charset="0"/>
                <a:ea typeface="ＭＳ Ｐゴシック" charset="0"/>
                <a:cs typeface="ＭＳ Ｐゴシック" charset="0"/>
              </a:rPr>
              <a:t>Software Maintenance Process</a:t>
            </a:r>
          </a:p>
        </p:txBody>
      </p:sp>
      <p:sp>
        <p:nvSpPr>
          <p:cNvPr id="60420" name="Rectangle 5"/>
          <p:cNvSpPr>
            <a:spLocks noGrp="1" noChangeArrowheads="1"/>
          </p:cNvSpPr>
          <p:nvPr>
            <p:ph type="body" idx="1"/>
          </p:nvPr>
        </p:nvSpPr>
        <p:spPr>
          <a:noFill/>
        </p:spPr>
        <p:txBody>
          <a:bodyPr/>
          <a:lstStyle/>
          <a:p>
            <a:pPr>
              <a:buClr>
                <a:schemeClr val="tx1"/>
              </a:buClr>
              <a:buSzPct val="75000"/>
              <a:buFont typeface="Monotype Sorts" charset="0"/>
              <a:buChar char="u"/>
            </a:pPr>
            <a:r>
              <a:rPr lang="en-US" b="1" dirty="0">
                <a:latin typeface="Tahoma" charset="0"/>
                <a:ea typeface="ＭＳ Ｐゴシック" charset="0"/>
                <a:cs typeface="ＭＳ Ｐゴシック" charset="0"/>
              </a:rPr>
              <a:t>Seven-step </a:t>
            </a:r>
            <a:r>
              <a:rPr lang="en-US" b="1" dirty="0" smtClean="0">
                <a:latin typeface="Tahoma" charset="0"/>
                <a:ea typeface="ＭＳ Ｐゴシック" charset="0"/>
                <a:cs typeface="ＭＳ Ｐゴシック" charset="0"/>
              </a:rPr>
              <a:t>pipeline:</a:t>
            </a:r>
            <a:endParaRPr lang="en-US" b="1" dirty="0">
              <a:latin typeface="Tahoma" charset="0"/>
              <a:ea typeface="ＭＳ Ｐゴシック" charset="0"/>
              <a:cs typeface="ＭＳ Ｐゴシック" charset="0"/>
            </a:endParaRPr>
          </a:p>
          <a:p>
            <a:pPr lvl="1">
              <a:buFont typeface="Monotype Sorts" charset="0"/>
              <a:buNone/>
            </a:pPr>
            <a:r>
              <a:rPr lang="en-US" dirty="0">
                <a:latin typeface="Tahoma" charset="0"/>
                <a:ea typeface="ＭＳ Ｐゴシック" charset="0"/>
              </a:rPr>
              <a:t>Step 1 -  Change </a:t>
            </a:r>
            <a:r>
              <a:rPr lang="en-US" dirty="0" smtClean="0">
                <a:latin typeface="Tahoma" charset="0"/>
                <a:ea typeface="ＭＳ Ｐゴシック" charset="0"/>
              </a:rPr>
              <a:t>Management </a:t>
            </a:r>
            <a:r>
              <a:rPr lang="en-US" dirty="0" smtClean="0">
                <a:latin typeface="Tahoma" charset="0"/>
                <a:ea typeface="ＭＳ Ｐゴシック" charset="0"/>
              </a:rPr>
              <a:t>Tools</a:t>
            </a:r>
            <a:endParaRPr lang="en-US" dirty="0">
              <a:latin typeface="Tahoma" charset="0"/>
              <a:ea typeface="ＭＳ Ｐゴシック" charset="0"/>
            </a:endParaRPr>
          </a:p>
          <a:p>
            <a:pPr lvl="1">
              <a:buFont typeface="Monotype Sorts" charset="0"/>
              <a:buNone/>
            </a:pPr>
            <a:r>
              <a:rPr lang="en-US" dirty="0">
                <a:latin typeface="Tahoma" charset="0"/>
                <a:ea typeface="ＭＳ Ｐゴシック" charset="0"/>
              </a:rPr>
              <a:t>Step 2 -  Impact Analysis</a:t>
            </a:r>
          </a:p>
          <a:p>
            <a:pPr lvl="1">
              <a:buFont typeface="Monotype Sorts" charset="0"/>
              <a:buNone/>
            </a:pPr>
            <a:r>
              <a:rPr lang="en-US" dirty="0">
                <a:latin typeface="Tahoma" charset="0"/>
                <a:ea typeface="ＭＳ Ｐゴシック" charset="0"/>
              </a:rPr>
              <a:t>Step 3 -  System Release Planning</a:t>
            </a:r>
          </a:p>
          <a:p>
            <a:pPr lvl="1">
              <a:buFont typeface="Monotype Sorts" charset="0"/>
              <a:buNone/>
            </a:pPr>
            <a:r>
              <a:rPr lang="en-US" dirty="0">
                <a:latin typeface="Tahoma" charset="0"/>
                <a:ea typeface="ＭＳ Ｐゴシック" charset="0"/>
              </a:rPr>
              <a:t>Step 4 -  Design the Changes</a:t>
            </a:r>
          </a:p>
          <a:p>
            <a:pPr lvl="1">
              <a:buFont typeface="Monotype Sorts" charset="0"/>
              <a:buNone/>
            </a:pPr>
            <a:r>
              <a:rPr lang="en-US" dirty="0">
                <a:latin typeface="Tahoma" charset="0"/>
                <a:ea typeface="ＭＳ Ｐゴシック" charset="0"/>
              </a:rPr>
              <a:t>Step 5 -  Code the Changes</a:t>
            </a:r>
          </a:p>
          <a:p>
            <a:pPr lvl="1">
              <a:buFont typeface="Monotype Sorts" charset="0"/>
              <a:buNone/>
            </a:pPr>
            <a:r>
              <a:rPr lang="en-US" dirty="0">
                <a:latin typeface="Tahoma" charset="0"/>
                <a:ea typeface="ＭＳ Ｐゴシック" charset="0"/>
              </a:rPr>
              <a:t>Step 6 -  Test the Changes</a:t>
            </a:r>
          </a:p>
          <a:p>
            <a:pPr lvl="1">
              <a:buFont typeface="Monotype Sorts" charset="0"/>
              <a:buNone/>
            </a:pPr>
            <a:r>
              <a:rPr lang="en-US" dirty="0">
                <a:latin typeface="Tahoma" charset="0"/>
                <a:ea typeface="ＭＳ Ｐゴシック" charset="0"/>
              </a:rPr>
              <a:t>Step 7 -  System Release</a:t>
            </a:r>
          </a:p>
        </p:txBody>
      </p:sp>
    </p:spTree>
  </p:cSld>
  <p:clrMapOvr>
    <a:masterClrMapping/>
  </p:clrMapOvr>
  <p:transition xmlns:p14="http://schemas.microsoft.com/office/powerpoint/2010/main" spd="slow">
    <p:zoom dir="in"/>
  </p:transition>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Rectangle 171"/>
          <p:cNvSpPr/>
          <p:nvPr/>
        </p:nvSpPr>
        <p:spPr>
          <a:xfrm>
            <a:off x="0" y="0"/>
            <a:ext cx="9144000" cy="685800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000">
              <a:solidFill>
                <a:schemeClr val="tx1"/>
              </a:solidFill>
              <a:latin typeface="Tahoma" charset="0"/>
              <a:ea typeface="ＭＳ Ｐゴシック" charset="0"/>
              <a:cs typeface="ＭＳ Ｐゴシック" charset="0"/>
            </a:endParaRPr>
          </a:p>
        </p:txBody>
      </p:sp>
      <p:sp>
        <p:nvSpPr>
          <p:cNvPr id="116" name="Rectangle 115"/>
          <p:cNvSpPr/>
          <p:nvPr/>
        </p:nvSpPr>
        <p:spPr>
          <a:xfrm>
            <a:off x="931863" y="838200"/>
            <a:ext cx="4911725" cy="2438400"/>
          </a:xfrm>
          <a:prstGeom prst="rect">
            <a:avLst/>
          </a:prstGeom>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17" name="Rectangle 116"/>
          <p:cNvSpPr/>
          <p:nvPr/>
        </p:nvSpPr>
        <p:spPr>
          <a:xfrm>
            <a:off x="4267200" y="3352800"/>
            <a:ext cx="1676400" cy="3352800"/>
          </a:xfrm>
          <a:prstGeom prst="rect">
            <a:avLst/>
          </a:prstGeom>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18" name="Rectangle 117"/>
          <p:cNvSpPr/>
          <p:nvPr/>
        </p:nvSpPr>
        <p:spPr>
          <a:xfrm>
            <a:off x="312738" y="5697538"/>
            <a:ext cx="601662" cy="74612"/>
          </a:xfrm>
          <a:prstGeom prst="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19" name="Rectangle 118"/>
          <p:cNvSpPr/>
          <p:nvPr/>
        </p:nvSpPr>
        <p:spPr>
          <a:xfrm>
            <a:off x="303213" y="6477000"/>
            <a:ext cx="601662" cy="74613"/>
          </a:xfrm>
          <a:prstGeom prst="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62470" name="Rectangle 6"/>
          <p:cNvSpPr>
            <a:spLocks noGrp="1" noChangeArrowheads="1"/>
          </p:cNvSpPr>
          <p:nvPr>
            <p:ph type="title"/>
          </p:nvPr>
        </p:nvSpPr>
        <p:spPr>
          <a:xfrm>
            <a:off x="457200" y="-533400"/>
            <a:ext cx="8839200" cy="1143000"/>
          </a:xfrm>
        </p:spPr>
        <p:txBody>
          <a:bodyPr/>
          <a:lstStyle/>
          <a:p>
            <a:pPr eaLnBrk="1" hangingPunct="1"/>
            <a:r>
              <a:rPr lang="en-US" sz="2300" b="1" dirty="0">
                <a:solidFill>
                  <a:srgbClr val="000090"/>
                </a:solidFill>
                <a:latin typeface="Arial Black" charset="0"/>
                <a:ea typeface="ＭＳ Ｐゴシック" charset="0"/>
                <a:cs typeface="ＭＳ Ｐゴシック" charset="0"/>
              </a:rPr>
              <a:t>Maintenance p</a:t>
            </a:r>
            <a:r>
              <a:rPr lang="en-US" sz="2300" b="1" dirty="0" smtClean="0">
                <a:solidFill>
                  <a:srgbClr val="000090"/>
                </a:solidFill>
                <a:latin typeface="Arial Black" charset="0"/>
                <a:ea typeface="ＭＳ Ｐゴシック" charset="0"/>
                <a:cs typeface="ＭＳ Ｐゴシック" charset="0"/>
              </a:rPr>
              <a:t>ipeline: The complete overview </a:t>
            </a:r>
            <a:endParaRPr lang="en-US" sz="1400" dirty="0">
              <a:solidFill>
                <a:srgbClr val="000090"/>
              </a:solidFill>
              <a:latin typeface="Arial Black" charset="0"/>
              <a:ea typeface="ＭＳ Ｐゴシック" charset="0"/>
              <a:cs typeface="ＭＳ Ｐゴシック" charset="0"/>
            </a:endParaRPr>
          </a:p>
        </p:txBody>
      </p:sp>
      <p:sp>
        <p:nvSpPr>
          <p:cNvPr id="121" name="Rounded Rectangle 120"/>
          <p:cNvSpPr/>
          <p:nvPr/>
        </p:nvSpPr>
        <p:spPr>
          <a:xfrm>
            <a:off x="4419600" y="914400"/>
            <a:ext cx="1371600" cy="6096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a:solidFill>
                  <a:schemeClr val="tx1"/>
                </a:solidFill>
                <a:latin typeface="Tahoma" charset="0"/>
                <a:ea typeface="ＭＳ Ｐゴシック" charset="0"/>
                <a:cs typeface="ＭＳ Ｐゴシック" charset="0"/>
              </a:rPr>
              <a:t>change</a:t>
            </a:r>
            <a:br>
              <a:rPr lang="en-US" sz="1400">
                <a:solidFill>
                  <a:schemeClr val="tx1"/>
                </a:solidFill>
                <a:latin typeface="Tahoma" charset="0"/>
                <a:ea typeface="ＭＳ Ｐゴシック" charset="0"/>
                <a:cs typeface="ＭＳ Ｐゴシック" charset="0"/>
              </a:rPr>
            </a:br>
            <a:r>
              <a:rPr lang="en-US" sz="1400">
                <a:solidFill>
                  <a:schemeClr val="tx1"/>
                </a:solidFill>
                <a:latin typeface="Tahoma" charset="0"/>
                <a:ea typeface="ＭＳ Ｐゴシック" charset="0"/>
                <a:cs typeface="ＭＳ Ｐゴシック" charset="0"/>
              </a:rPr>
              <a:t>management</a:t>
            </a:r>
          </a:p>
        </p:txBody>
      </p:sp>
      <p:sp>
        <p:nvSpPr>
          <p:cNvPr id="122" name="Rounded Rectangle 121"/>
          <p:cNvSpPr/>
          <p:nvPr/>
        </p:nvSpPr>
        <p:spPr>
          <a:xfrm>
            <a:off x="4419600" y="1752600"/>
            <a:ext cx="1371600" cy="6096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a:solidFill>
                  <a:schemeClr val="tx1"/>
                </a:solidFill>
                <a:latin typeface="Tahoma" charset="0"/>
                <a:ea typeface="ＭＳ Ｐゴシック" charset="0"/>
                <a:cs typeface="ＭＳ Ｐゴシック" charset="0"/>
              </a:rPr>
              <a:t>impact analysis</a:t>
            </a:r>
          </a:p>
        </p:txBody>
      </p:sp>
      <p:sp>
        <p:nvSpPr>
          <p:cNvPr id="123" name="Rounded Rectangle 122"/>
          <p:cNvSpPr/>
          <p:nvPr/>
        </p:nvSpPr>
        <p:spPr>
          <a:xfrm>
            <a:off x="4419600" y="2590800"/>
            <a:ext cx="1371600" cy="6096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a:solidFill>
                  <a:schemeClr val="tx1"/>
                </a:solidFill>
                <a:latin typeface="Tahoma" charset="0"/>
                <a:ea typeface="ＭＳ Ｐゴシック" charset="0"/>
                <a:cs typeface="ＭＳ Ｐゴシック" charset="0"/>
              </a:rPr>
              <a:t>release planning</a:t>
            </a:r>
          </a:p>
        </p:txBody>
      </p:sp>
      <p:sp>
        <p:nvSpPr>
          <p:cNvPr id="124" name="Rounded Rectangle 123"/>
          <p:cNvSpPr/>
          <p:nvPr/>
        </p:nvSpPr>
        <p:spPr>
          <a:xfrm>
            <a:off x="4419600" y="3429000"/>
            <a:ext cx="1371600" cy="6096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a:solidFill>
                  <a:schemeClr val="tx1"/>
                </a:solidFill>
                <a:latin typeface="Tahoma" charset="0"/>
                <a:ea typeface="ＭＳ Ｐゴシック" charset="0"/>
                <a:cs typeface="ＭＳ Ｐゴシック" charset="0"/>
              </a:rPr>
              <a:t>design changes</a:t>
            </a:r>
          </a:p>
        </p:txBody>
      </p:sp>
      <p:sp>
        <p:nvSpPr>
          <p:cNvPr id="125" name="Rounded Rectangle 124"/>
          <p:cNvSpPr/>
          <p:nvPr/>
        </p:nvSpPr>
        <p:spPr>
          <a:xfrm>
            <a:off x="4419600" y="4267200"/>
            <a:ext cx="1371600" cy="6096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a:solidFill>
                  <a:schemeClr val="tx1"/>
                </a:solidFill>
                <a:latin typeface="Tahoma" charset="0"/>
                <a:ea typeface="ＭＳ Ｐゴシック" charset="0"/>
                <a:cs typeface="ＭＳ Ｐゴシック" charset="0"/>
              </a:rPr>
              <a:t>code </a:t>
            </a:r>
          </a:p>
          <a:p>
            <a:pPr algn="ctr">
              <a:defRPr/>
            </a:pPr>
            <a:r>
              <a:rPr lang="en-US" sz="1400">
                <a:solidFill>
                  <a:schemeClr val="tx1"/>
                </a:solidFill>
                <a:latin typeface="Tahoma" charset="0"/>
                <a:ea typeface="ＭＳ Ｐゴシック" charset="0"/>
                <a:cs typeface="ＭＳ Ｐゴシック" charset="0"/>
              </a:rPr>
              <a:t>changes</a:t>
            </a:r>
          </a:p>
        </p:txBody>
      </p:sp>
      <p:sp>
        <p:nvSpPr>
          <p:cNvPr id="126" name="Rounded Rectangle 125"/>
          <p:cNvSpPr/>
          <p:nvPr/>
        </p:nvSpPr>
        <p:spPr>
          <a:xfrm>
            <a:off x="4419600" y="5105400"/>
            <a:ext cx="1371600" cy="6096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a:solidFill>
                  <a:schemeClr val="tx1"/>
                </a:solidFill>
                <a:latin typeface="Tahoma" charset="0"/>
                <a:ea typeface="ＭＳ Ｐゴシック" charset="0"/>
                <a:cs typeface="ＭＳ Ｐゴシック" charset="0"/>
              </a:rPr>
              <a:t>test </a:t>
            </a:r>
          </a:p>
          <a:p>
            <a:pPr algn="ctr">
              <a:defRPr/>
            </a:pPr>
            <a:r>
              <a:rPr lang="en-US" sz="1400">
                <a:solidFill>
                  <a:schemeClr val="tx1"/>
                </a:solidFill>
                <a:latin typeface="Tahoma" charset="0"/>
                <a:ea typeface="ＭＳ Ｐゴシック" charset="0"/>
                <a:cs typeface="ＭＳ Ｐゴシック" charset="0"/>
              </a:rPr>
              <a:t>changes</a:t>
            </a:r>
          </a:p>
        </p:txBody>
      </p:sp>
      <p:sp>
        <p:nvSpPr>
          <p:cNvPr id="127" name="Rounded Rectangle 126"/>
          <p:cNvSpPr/>
          <p:nvPr/>
        </p:nvSpPr>
        <p:spPr>
          <a:xfrm>
            <a:off x="4419600" y="5943600"/>
            <a:ext cx="1371600" cy="609600"/>
          </a:xfrm>
          <a:prstGeom prst="roundRect">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a:solidFill>
                  <a:schemeClr val="tx1"/>
                </a:solidFill>
                <a:latin typeface="Tahoma" charset="0"/>
                <a:ea typeface="ＭＳ Ｐゴシック" charset="0"/>
                <a:cs typeface="ＭＳ Ｐゴシック" charset="0"/>
              </a:rPr>
              <a:t>system</a:t>
            </a:r>
          </a:p>
          <a:p>
            <a:pPr algn="ctr">
              <a:defRPr/>
            </a:pPr>
            <a:r>
              <a:rPr lang="en-US" sz="1400">
                <a:solidFill>
                  <a:schemeClr val="tx1"/>
                </a:solidFill>
                <a:latin typeface="Tahoma" charset="0"/>
                <a:ea typeface="ＭＳ Ｐゴシック" charset="0"/>
                <a:cs typeface="ＭＳ Ｐゴシック" charset="0"/>
              </a:rPr>
              <a:t>release</a:t>
            </a:r>
          </a:p>
        </p:txBody>
      </p:sp>
      <p:sp>
        <p:nvSpPr>
          <p:cNvPr id="128" name="Down Arrow 127"/>
          <p:cNvSpPr/>
          <p:nvPr/>
        </p:nvSpPr>
        <p:spPr>
          <a:xfrm>
            <a:off x="4876800" y="1566863"/>
            <a:ext cx="457200" cy="152400"/>
          </a:xfrm>
          <a:prstGeom prst="downArrow">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29" name="Down Arrow 128"/>
          <p:cNvSpPr/>
          <p:nvPr/>
        </p:nvSpPr>
        <p:spPr>
          <a:xfrm>
            <a:off x="4876800" y="2403475"/>
            <a:ext cx="457200" cy="152400"/>
          </a:xfrm>
          <a:prstGeom prst="downArrow">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30" name="Down Arrow 129"/>
          <p:cNvSpPr/>
          <p:nvPr/>
        </p:nvSpPr>
        <p:spPr>
          <a:xfrm>
            <a:off x="4876800" y="3251200"/>
            <a:ext cx="457200" cy="152400"/>
          </a:xfrm>
          <a:prstGeom prst="downArrow">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31" name="Down Arrow 130"/>
          <p:cNvSpPr/>
          <p:nvPr/>
        </p:nvSpPr>
        <p:spPr>
          <a:xfrm>
            <a:off x="4876800" y="4079875"/>
            <a:ext cx="457200" cy="152400"/>
          </a:xfrm>
          <a:prstGeom prst="downArrow">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32" name="Down Arrow 131"/>
          <p:cNvSpPr/>
          <p:nvPr/>
        </p:nvSpPr>
        <p:spPr>
          <a:xfrm>
            <a:off x="4876800" y="4918075"/>
            <a:ext cx="457200" cy="152400"/>
          </a:xfrm>
          <a:prstGeom prst="downArrow">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33" name="Down Arrow 132"/>
          <p:cNvSpPr/>
          <p:nvPr/>
        </p:nvSpPr>
        <p:spPr>
          <a:xfrm>
            <a:off x="4876800" y="5765800"/>
            <a:ext cx="457200" cy="152400"/>
          </a:xfrm>
          <a:prstGeom prst="downArrow">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34" name="Rounded Rectangle 133"/>
          <p:cNvSpPr/>
          <p:nvPr/>
        </p:nvSpPr>
        <p:spPr>
          <a:xfrm>
            <a:off x="3413125" y="914400"/>
            <a:ext cx="838200" cy="6096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400">
                <a:solidFill>
                  <a:schemeClr val="tx1"/>
                </a:solidFill>
                <a:latin typeface="Tahoma" charset="0"/>
                <a:ea typeface="ＭＳ Ｐゴシック" charset="0"/>
                <a:cs typeface="ＭＳ Ｐゴシック" charset="0"/>
              </a:rPr>
              <a:t>change</a:t>
            </a:r>
            <a:br>
              <a:rPr lang="en-US" sz="1400">
                <a:solidFill>
                  <a:schemeClr val="tx1"/>
                </a:solidFill>
                <a:latin typeface="Tahoma" charset="0"/>
                <a:ea typeface="ＭＳ Ｐゴシック" charset="0"/>
                <a:cs typeface="ＭＳ Ｐゴシック" charset="0"/>
              </a:rPr>
            </a:br>
            <a:r>
              <a:rPr lang="en-US" sz="1400">
                <a:solidFill>
                  <a:schemeClr val="tx1"/>
                </a:solidFill>
                <a:latin typeface="Tahoma" charset="0"/>
                <a:ea typeface="ＭＳ Ｐゴシック" charset="0"/>
                <a:cs typeface="ＭＳ Ｐゴシック" charset="0"/>
              </a:rPr>
              <a:t>request</a:t>
            </a:r>
          </a:p>
        </p:txBody>
      </p:sp>
      <p:sp>
        <p:nvSpPr>
          <p:cNvPr id="135" name="Rounded Rectangle 134"/>
          <p:cNvSpPr/>
          <p:nvPr/>
        </p:nvSpPr>
        <p:spPr>
          <a:xfrm>
            <a:off x="2270125" y="914400"/>
            <a:ext cx="990600" cy="6096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change</a:t>
            </a:r>
            <a:br>
              <a:rPr lang="en-US" sz="1000">
                <a:solidFill>
                  <a:schemeClr val="tx1"/>
                </a:solidFill>
                <a:latin typeface="Tahoma" charset="0"/>
                <a:ea typeface="ＭＳ Ｐゴシック" charset="0"/>
                <a:cs typeface="ＭＳ Ｐゴシック" charset="0"/>
              </a:rPr>
            </a:br>
            <a:r>
              <a:rPr lang="en-US" sz="1000">
                <a:solidFill>
                  <a:schemeClr val="tx1"/>
                </a:solidFill>
                <a:latin typeface="Tahoma" charset="0"/>
                <a:ea typeface="ＭＳ Ｐゴシック" charset="0"/>
                <a:cs typeface="ＭＳ Ｐゴシック" charset="0"/>
              </a:rPr>
              <a:t>management</a:t>
            </a:r>
          </a:p>
          <a:p>
            <a:pPr algn="ctr">
              <a:defRPr/>
            </a:pPr>
            <a:r>
              <a:rPr lang="en-US" sz="1000">
                <a:solidFill>
                  <a:schemeClr val="tx1"/>
                </a:solidFill>
                <a:latin typeface="Tahoma" charset="0"/>
                <a:ea typeface="ＭＳ Ｐゴシック" charset="0"/>
                <a:cs typeface="ＭＳ Ｐゴシック" charset="0"/>
              </a:rPr>
              <a:t>tracking system</a:t>
            </a:r>
          </a:p>
        </p:txBody>
      </p:sp>
      <p:sp>
        <p:nvSpPr>
          <p:cNvPr id="136" name="Rounded Rectangle 135"/>
          <p:cNvSpPr/>
          <p:nvPr/>
        </p:nvSpPr>
        <p:spPr>
          <a:xfrm>
            <a:off x="1050925" y="922338"/>
            <a:ext cx="1082675" cy="6096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bugs,</a:t>
            </a:r>
            <a:br>
              <a:rPr lang="en-US" sz="1000">
                <a:solidFill>
                  <a:schemeClr val="tx1"/>
                </a:solidFill>
                <a:latin typeface="Tahoma" charset="0"/>
                <a:ea typeface="ＭＳ Ｐゴシック" charset="0"/>
                <a:cs typeface="ＭＳ Ｐゴシック" charset="0"/>
              </a:rPr>
            </a:br>
            <a:r>
              <a:rPr lang="en-US" sz="1000">
                <a:solidFill>
                  <a:schemeClr val="tx1"/>
                </a:solidFill>
                <a:latin typeface="Tahoma" charset="0"/>
                <a:ea typeface="ＭＳ Ｐゴシック" charset="0"/>
                <a:cs typeface="ＭＳ Ｐゴシック" charset="0"/>
              </a:rPr>
              <a:t>improvements, features, …</a:t>
            </a:r>
          </a:p>
        </p:txBody>
      </p:sp>
      <p:sp>
        <p:nvSpPr>
          <p:cNvPr id="137" name="Rounded Rectangle 136"/>
          <p:cNvSpPr/>
          <p:nvPr/>
        </p:nvSpPr>
        <p:spPr>
          <a:xfrm>
            <a:off x="136525" y="949325"/>
            <a:ext cx="762000" cy="2286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end users</a:t>
            </a:r>
          </a:p>
        </p:txBody>
      </p:sp>
      <p:sp>
        <p:nvSpPr>
          <p:cNvPr id="138" name="Rounded Rectangle 137"/>
          <p:cNvSpPr/>
          <p:nvPr/>
        </p:nvSpPr>
        <p:spPr>
          <a:xfrm>
            <a:off x="68263" y="1287463"/>
            <a:ext cx="838200" cy="2286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developers</a:t>
            </a:r>
          </a:p>
        </p:txBody>
      </p:sp>
      <p:sp>
        <p:nvSpPr>
          <p:cNvPr id="139" name="Right Arrow 138"/>
          <p:cNvSpPr/>
          <p:nvPr/>
        </p:nvSpPr>
        <p:spPr>
          <a:xfrm>
            <a:off x="914400" y="998538"/>
            <a:ext cx="152400" cy="1524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40" name="Right Arrow 139"/>
          <p:cNvSpPr/>
          <p:nvPr/>
        </p:nvSpPr>
        <p:spPr>
          <a:xfrm>
            <a:off x="914400" y="1320800"/>
            <a:ext cx="152400" cy="1524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41" name="Right Arrow 140"/>
          <p:cNvSpPr/>
          <p:nvPr/>
        </p:nvSpPr>
        <p:spPr>
          <a:xfrm>
            <a:off x="2133600" y="1168400"/>
            <a:ext cx="152400" cy="1524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42" name="Right Arrow 141"/>
          <p:cNvSpPr/>
          <p:nvPr/>
        </p:nvSpPr>
        <p:spPr>
          <a:xfrm>
            <a:off x="3276600" y="1160463"/>
            <a:ext cx="152400" cy="1524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43" name="Right Arrow 142"/>
          <p:cNvSpPr/>
          <p:nvPr/>
        </p:nvSpPr>
        <p:spPr>
          <a:xfrm>
            <a:off x="4267200" y="1160463"/>
            <a:ext cx="152400" cy="1524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44" name="Rounded Rectangle 143"/>
          <p:cNvSpPr/>
          <p:nvPr/>
        </p:nvSpPr>
        <p:spPr>
          <a:xfrm>
            <a:off x="3276600" y="1752600"/>
            <a:ext cx="974725" cy="4572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find affected code</a:t>
            </a:r>
          </a:p>
        </p:txBody>
      </p:sp>
      <p:sp>
        <p:nvSpPr>
          <p:cNvPr id="145" name="Right Arrow 144"/>
          <p:cNvSpPr/>
          <p:nvPr/>
        </p:nvSpPr>
        <p:spPr>
          <a:xfrm flipH="1">
            <a:off x="4259263" y="1854200"/>
            <a:ext cx="152400" cy="1778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46" name="Down Arrow 145"/>
          <p:cNvSpPr/>
          <p:nvPr/>
        </p:nvSpPr>
        <p:spPr>
          <a:xfrm>
            <a:off x="3733800" y="1549400"/>
            <a:ext cx="228600" cy="195263"/>
          </a:xfrm>
          <a:prstGeom prst="downArrow">
            <a:avLst/>
          </a:prstGeom>
          <a:solidFill>
            <a:schemeClr val="bg1">
              <a:lumMod val="7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47" name="Rounded Rectangle 146"/>
          <p:cNvSpPr/>
          <p:nvPr/>
        </p:nvSpPr>
        <p:spPr>
          <a:xfrm>
            <a:off x="2116138" y="1752600"/>
            <a:ext cx="974725" cy="4572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estimate needed effort</a:t>
            </a:r>
          </a:p>
        </p:txBody>
      </p:sp>
      <p:sp>
        <p:nvSpPr>
          <p:cNvPr id="148" name="Right Arrow 147"/>
          <p:cNvSpPr/>
          <p:nvPr/>
        </p:nvSpPr>
        <p:spPr>
          <a:xfrm flipH="1">
            <a:off x="3098800" y="1854200"/>
            <a:ext cx="152400" cy="1778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49" name="Rounded Rectangle 148"/>
          <p:cNvSpPr/>
          <p:nvPr/>
        </p:nvSpPr>
        <p:spPr>
          <a:xfrm>
            <a:off x="965200" y="1752600"/>
            <a:ext cx="974725" cy="4572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estimate cost vs benefit</a:t>
            </a:r>
          </a:p>
        </p:txBody>
      </p:sp>
      <p:sp>
        <p:nvSpPr>
          <p:cNvPr id="150" name="Right Arrow 149"/>
          <p:cNvSpPr/>
          <p:nvPr/>
        </p:nvSpPr>
        <p:spPr>
          <a:xfrm flipH="1">
            <a:off x="1946275" y="1854200"/>
            <a:ext cx="152400" cy="1778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51" name="Bent-Up Arrow 150"/>
          <p:cNvSpPr/>
          <p:nvPr/>
        </p:nvSpPr>
        <p:spPr>
          <a:xfrm rot="16200000" flipH="1" flipV="1">
            <a:off x="2497931" y="1050132"/>
            <a:ext cx="820737" cy="3022600"/>
          </a:xfrm>
          <a:prstGeom prst="bentUpArrow">
            <a:avLst>
              <a:gd name="adj1" fmla="val 8252"/>
              <a:gd name="adj2" fmla="val 10015"/>
              <a:gd name="adj3" fmla="val 1354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52" name="Rounded Rectangle 151"/>
          <p:cNvSpPr/>
          <p:nvPr/>
        </p:nvSpPr>
        <p:spPr>
          <a:xfrm>
            <a:off x="5943600" y="2701925"/>
            <a:ext cx="838200" cy="3810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describe changes</a:t>
            </a:r>
          </a:p>
        </p:txBody>
      </p:sp>
      <p:sp>
        <p:nvSpPr>
          <p:cNvPr id="153" name="Rounded Rectangle 152"/>
          <p:cNvSpPr/>
          <p:nvPr/>
        </p:nvSpPr>
        <p:spPr>
          <a:xfrm>
            <a:off x="6934200" y="2709863"/>
            <a:ext cx="990600" cy="3810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revise current system</a:t>
            </a:r>
          </a:p>
        </p:txBody>
      </p:sp>
      <p:sp>
        <p:nvSpPr>
          <p:cNvPr id="154" name="Right Arrow 153"/>
          <p:cNvSpPr/>
          <p:nvPr/>
        </p:nvSpPr>
        <p:spPr>
          <a:xfrm>
            <a:off x="5799138" y="2819400"/>
            <a:ext cx="152400" cy="1524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55" name="Right Arrow 154"/>
          <p:cNvSpPr/>
          <p:nvPr/>
        </p:nvSpPr>
        <p:spPr>
          <a:xfrm>
            <a:off x="6789738" y="2819400"/>
            <a:ext cx="152400" cy="1524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56" name="Bent-Up Arrow 155"/>
          <p:cNvSpPr/>
          <p:nvPr/>
        </p:nvSpPr>
        <p:spPr>
          <a:xfrm rot="16200000" flipH="1">
            <a:off x="6870700" y="2044700"/>
            <a:ext cx="685800" cy="2844800"/>
          </a:xfrm>
          <a:prstGeom prst="bentUpArrow">
            <a:avLst>
              <a:gd name="adj1" fmla="val 8252"/>
              <a:gd name="adj2" fmla="val 10015"/>
              <a:gd name="adj3" fmla="val 1354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57" name="Rounded Rectangle 156"/>
          <p:cNvSpPr/>
          <p:nvPr/>
        </p:nvSpPr>
        <p:spPr>
          <a:xfrm>
            <a:off x="8094663" y="2709863"/>
            <a:ext cx="990600" cy="381000"/>
          </a:xfrm>
          <a:prstGeom prst="roundRect">
            <a:avLst/>
          </a:prstGeom>
          <a:solidFill>
            <a:srgbClr val="CCFFCC"/>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write change plan</a:t>
            </a:r>
          </a:p>
        </p:txBody>
      </p:sp>
      <p:sp>
        <p:nvSpPr>
          <p:cNvPr id="158" name="Right Arrow 157"/>
          <p:cNvSpPr/>
          <p:nvPr/>
        </p:nvSpPr>
        <p:spPr>
          <a:xfrm>
            <a:off x="7942263" y="2819400"/>
            <a:ext cx="152400" cy="152400"/>
          </a:xfrm>
          <a:prstGeom prst="rightArrow">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59" name="Rounded Rectangle 158"/>
          <p:cNvSpPr/>
          <p:nvPr/>
        </p:nvSpPr>
        <p:spPr>
          <a:xfrm>
            <a:off x="1752600" y="5410200"/>
            <a:ext cx="1371600" cy="609600"/>
          </a:xfrm>
          <a:prstGeom prst="round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system is used in real life…</a:t>
            </a:r>
          </a:p>
        </p:txBody>
      </p:sp>
      <p:sp>
        <p:nvSpPr>
          <p:cNvPr id="160" name="Rounded Rectangle 159"/>
          <p:cNvSpPr/>
          <p:nvPr/>
        </p:nvSpPr>
        <p:spPr>
          <a:xfrm>
            <a:off x="1752600" y="6172200"/>
            <a:ext cx="1371600" cy="609600"/>
          </a:xfrm>
          <a:prstGeom prst="round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environment and requirements evolve…</a:t>
            </a:r>
          </a:p>
        </p:txBody>
      </p:sp>
      <p:sp>
        <p:nvSpPr>
          <p:cNvPr id="161" name="Rectangle 160"/>
          <p:cNvSpPr/>
          <p:nvPr/>
        </p:nvSpPr>
        <p:spPr>
          <a:xfrm>
            <a:off x="3810000" y="6197600"/>
            <a:ext cx="601663" cy="74613"/>
          </a:xfrm>
          <a:prstGeom prst="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grpSp>
        <p:nvGrpSpPr>
          <p:cNvPr id="2" name="Group 48"/>
          <p:cNvGrpSpPr/>
          <p:nvPr/>
        </p:nvGrpSpPr>
        <p:grpSpPr>
          <a:xfrm>
            <a:off x="3115619" y="5638800"/>
            <a:ext cx="770581" cy="914400"/>
            <a:chOff x="3115619" y="5638800"/>
            <a:chExt cx="770581" cy="914400"/>
          </a:xfrm>
          <a:solidFill>
            <a:srgbClr val="FFF2A6"/>
          </a:solidFill>
        </p:grpSpPr>
        <p:sp>
          <p:nvSpPr>
            <p:cNvPr id="163" name="Bent-Up Arrow 162"/>
            <p:cNvSpPr/>
            <p:nvPr/>
          </p:nvSpPr>
          <p:spPr>
            <a:xfrm rot="5400000" flipH="1" flipV="1">
              <a:off x="3191819" y="5562600"/>
              <a:ext cx="609600" cy="762000"/>
            </a:xfrm>
            <a:prstGeom prst="bentUpArrow">
              <a:avLst>
                <a:gd name="adj1" fmla="val 11630"/>
                <a:gd name="adj2" fmla="val 10015"/>
                <a:gd name="adj3" fmla="val 1354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64" name="Bent-Up Arrow 163"/>
            <p:cNvSpPr/>
            <p:nvPr/>
          </p:nvSpPr>
          <p:spPr>
            <a:xfrm rot="5400000" flipV="1">
              <a:off x="3162300" y="5829300"/>
              <a:ext cx="685800" cy="762000"/>
            </a:xfrm>
            <a:prstGeom prst="bentUpArrow">
              <a:avLst>
                <a:gd name="adj1" fmla="val 11630"/>
                <a:gd name="adj2" fmla="val 10015"/>
                <a:gd name="adj3" fmla="val 13540"/>
              </a:avLst>
            </a:prstGeom>
            <a:grp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165" name="Rectangle 164"/>
          <p:cNvSpPr/>
          <p:nvPr/>
        </p:nvSpPr>
        <p:spPr>
          <a:xfrm>
            <a:off x="1143000" y="5681663"/>
            <a:ext cx="601663" cy="74612"/>
          </a:xfrm>
          <a:prstGeom prst="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66" name="Rectangle 165"/>
          <p:cNvSpPr/>
          <p:nvPr/>
        </p:nvSpPr>
        <p:spPr>
          <a:xfrm>
            <a:off x="1143000" y="6451600"/>
            <a:ext cx="601663" cy="74613"/>
          </a:xfrm>
          <a:prstGeom prst="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167" name="Rounded Rectangle 166"/>
          <p:cNvSpPr/>
          <p:nvPr/>
        </p:nvSpPr>
        <p:spPr>
          <a:xfrm>
            <a:off x="609600" y="5543550"/>
            <a:ext cx="914400" cy="366713"/>
          </a:xfrm>
          <a:prstGeom prst="round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new bug</a:t>
            </a:r>
          </a:p>
        </p:txBody>
      </p:sp>
      <p:sp>
        <p:nvSpPr>
          <p:cNvPr id="168" name="Rounded Rectangle 167"/>
          <p:cNvSpPr/>
          <p:nvPr/>
        </p:nvSpPr>
        <p:spPr>
          <a:xfrm>
            <a:off x="609600" y="6324600"/>
            <a:ext cx="914400" cy="381000"/>
          </a:xfrm>
          <a:prstGeom prst="roundRect">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000">
                <a:solidFill>
                  <a:schemeClr val="tx1"/>
                </a:solidFill>
                <a:latin typeface="Tahoma" charset="0"/>
                <a:ea typeface="ＭＳ Ｐゴシック" charset="0"/>
                <a:cs typeface="ＭＳ Ｐゴシック" charset="0"/>
              </a:rPr>
              <a:t>new</a:t>
            </a:r>
            <a:br>
              <a:rPr lang="en-US" sz="1000">
                <a:solidFill>
                  <a:schemeClr val="tx1"/>
                </a:solidFill>
                <a:latin typeface="Tahoma" charset="0"/>
                <a:ea typeface="ＭＳ Ｐゴシック" charset="0"/>
                <a:cs typeface="ＭＳ Ｐゴシック" charset="0"/>
              </a:rPr>
            </a:br>
            <a:r>
              <a:rPr lang="en-US" sz="1000">
                <a:solidFill>
                  <a:schemeClr val="tx1"/>
                </a:solidFill>
                <a:latin typeface="Tahoma" charset="0"/>
                <a:ea typeface="ＭＳ Ｐゴシック" charset="0"/>
                <a:cs typeface="ＭＳ Ｐゴシック" charset="0"/>
              </a:rPr>
              <a:t>requirement</a:t>
            </a:r>
          </a:p>
        </p:txBody>
      </p:sp>
      <p:sp>
        <p:nvSpPr>
          <p:cNvPr id="169" name="Down Arrow 168"/>
          <p:cNvSpPr/>
          <p:nvPr/>
        </p:nvSpPr>
        <p:spPr>
          <a:xfrm flipV="1">
            <a:off x="239713" y="1600200"/>
            <a:ext cx="152400" cy="4953000"/>
          </a:xfrm>
          <a:prstGeom prst="downArrow">
            <a:avLst/>
          </a:prstGeom>
          <a:solidFill>
            <a:srgbClr val="FFF2A6"/>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CC"/>
              </a:solidFill>
              <a:latin typeface="Tahoma" charset="0"/>
              <a:ea typeface="ＭＳ Ｐゴシック" charset="0"/>
              <a:cs typeface="ＭＳ Ｐゴシック" charset="0"/>
            </a:endParaRPr>
          </a:p>
        </p:txBody>
      </p:sp>
      <p:sp>
        <p:nvSpPr>
          <p:cNvPr id="62518" name="Rectangle 57"/>
          <p:cNvSpPr>
            <a:spLocks noChangeArrowheads="1"/>
          </p:cNvSpPr>
          <p:nvPr/>
        </p:nvSpPr>
        <p:spPr bwMode="auto">
          <a:xfrm>
            <a:off x="5903913" y="4953000"/>
            <a:ext cx="305128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dirty="0">
                <a:solidFill>
                  <a:srgbClr val="3366FF"/>
                </a:solidFill>
              </a:rPr>
              <a:t>standard </a:t>
            </a:r>
            <a:r>
              <a:rPr lang="en-US" sz="1400" dirty="0" smtClean="0">
                <a:solidFill>
                  <a:srgbClr val="3366FF"/>
                </a:solidFill>
              </a:rPr>
              <a:t>software development pipeline</a:t>
            </a:r>
            <a:br>
              <a:rPr lang="en-US" sz="1400" dirty="0" smtClean="0">
                <a:solidFill>
                  <a:srgbClr val="3366FF"/>
                </a:solidFill>
              </a:rPr>
            </a:br>
            <a:r>
              <a:rPr lang="en-US" sz="1400" dirty="0" smtClean="0">
                <a:solidFill>
                  <a:srgbClr val="3366FF"/>
                </a:solidFill>
              </a:rPr>
              <a:t>(supported by classical coding tools)</a:t>
            </a:r>
            <a:endParaRPr lang="en-US" sz="1400" dirty="0">
              <a:solidFill>
                <a:srgbClr val="3366FF"/>
              </a:solidFill>
            </a:endParaRPr>
          </a:p>
        </p:txBody>
      </p:sp>
      <p:sp>
        <p:nvSpPr>
          <p:cNvPr id="62519" name="Rectangle 59"/>
          <p:cNvSpPr>
            <a:spLocks noChangeArrowheads="1"/>
          </p:cNvSpPr>
          <p:nvPr/>
        </p:nvSpPr>
        <p:spPr bwMode="auto">
          <a:xfrm>
            <a:off x="5838825" y="1457325"/>
            <a:ext cx="20986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dirty="0">
                <a:solidFill>
                  <a:srgbClr val="3366FF"/>
                </a:solidFill>
              </a:rPr>
              <a:t>analysis / decision-making</a:t>
            </a:r>
            <a:br>
              <a:rPr lang="en-US" sz="1400" dirty="0">
                <a:solidFill>
                  <a:srgbClr val="3366FF"/>
                </a:solidFill>
              </a:rPr>
            </a:br>
            <a:r>
              <a:rPr lang="en-US" sz="1400" dirty="0" smtClean="0">
                <a:solidFill>
                  <a:srgbClr val="3366FF"/>
                </a:solidFill>
              </a:rPr>
              <a:t>(supported by visual tools)</a:t>
            </a:r>
            <a:endParaRPr lang="en-US" sz="1400" dirty="0">
              <a:solidFill>
                <a:srgbClr val="3366FF"/>
              </a:solidFill>
            </a:endParaRPr>
          </a:p>
        </p:txBody>
      </p:sp>
    </p:spTree>
    <p:extLst>
      <p:ext uri="{BB962C8B-B14F-4D97-AF65-F5344CB8AC3E}">
        <p14:creationId xmlns:p14="http://schemas.microsoft.com/office/powerpoint/2010/main" val="2412667861"/>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3490"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3491" name="Rectangle 4"/>
          <p:cNvSpPr>
            <a:spLocks noGrp="1" noChangeArrowheads="1"/>
          </p:cNvSpPr>
          <p:nvPr>
            <p:ph type="title"/>
          </p:nvPr>
        </p:nvSpPr>
        <p:spPr>
          <a:xfrm>
            <a:off x="228600" y="228600"/>
            <a:ext cx="8686800" cy="1143000"/>
          </a:xfrm>
          <a:noFill/>
        </p:spPr>
        <p:txBody>
          <a:bodyPr/>
          <a:lstStyle/>
          <a:p>
            <a:r>
              <a:rPr lang="en-US" b="1">
                <a:latin typeface="Arial Black" charset="0"/>
                <a:ea typeface="ＭＳ Ｐゴシック" charset="0"/>
                <a:cs typeface="ＭＳ Ｐゴシック" charset="0"/>
              </a:rPr>
              <a:t>Step 1 - Change Management</a:t>
            </a:r>
            <a:endParaRPr lang="en-US">
              <a:latin typeface="Arial Black" charset="0"/>
              <a:ea typeface="ＭＳ Ｐゴシック" charset="0"/>
              <a:cs typeface="ＭＳ Ｐゴシック" charset="0"/>
            </a:endParaRPr>
          </a:p>
        </p:txBody>
      </p:sp>
      <p:sp>
        <p:nvSpPr>
          <p:cNvPr id="63492" name="Rectangle 5"/>
          <p:cNvSpPr>
            <a:spLocks noGrp="1" noChangeArrowheads="1"/>
          </p:cNvSpPr>
          <p:nvPr>
            <p:ph type="body" idx="1"/>
          </p:nvPr>
        </p:nvSpPr>
        <p:spPr>
          <a:xfrm>
            <a:off x="457200" y="1556792"/>
            <a:ext cx="8579296" cy="4711700"/>
          </a:xfrm>
          <a:noFill/>
        </p:spPr>
        <p:txBody>
          <a:bodyPr/>
          <a:lstStyle/>
          <a:p>
            <a:pPr marL="457200" lvl="1" indent="0">
              <a:lnSpc>
                <a:spcPct val="90000"/>
              </a:lnSpc>
              <a:buClr>
                <a:schemeClr val="tx1"/>
              </a:buClr>
              <a:buNone/>
            </a:pPr>
            <a:r>
              <a:rPr lang="en-US" sz="2400" b="1" dirty="0" smtClean="0">
                <a:latin typeface="Tahoma" charset="0"/>
                <a:ea typeface="ＭＳ Ｐゴシック" charset="0"/>
              </a:rPr>
              <a:t>Change </a:t>
            </a:r>
            <a:r>
              <a:rPr lang="en-US" sz="2400" b="1" dirty="0" smtClean="0">
                <a:latin typeface="Tahoma" charset="0"/>
                <a:ea typeface="ＭＳ Ｐゴシック" charset="0"/>
              </a:rPr>
              <a:t>Requests</a:t>
            </a:r>
            <a:endParaRPr lang="en-US" sz="2400" dirty="0" smtClean="0">
              <a:latin typeface="Tahoma" charset="0"/>
              <a:ea typeface="ＭＳ Ｐゴシック" charset="0"/>
            </a:endParaRPr>
          </a:p>
          <a:p>
            <a:pPr lvl="1">
              <a:lnSpc>
                <a:spcPct val="90000"/>
              </a:lnSpc>
              <a:buClr>
                <a:schemeClr val="tx1"/>
              </a:buClr>
              <a:buFontTx/>
              <a:buChar char="•"/>
            </a:pPr>
            <a:r>
              <a:rPr lang="en-US" sz="2400" dirty="0" smtClean="0">
                <a:latin typeface="Tahoma" charset="0"/>
                <a:ea typeface="ＭＳ Ｐゴシック" charset="0"/>
              </a:rPr>
              <a:t>uniquely </a:t>
            </a:r>
            <a:r>
              <a:rPr lang="en-US" sz="2400" dirty="0">
                <a:latin typeface="Tahoma" charset="0"/>
                <a:ea typeface="ＭＳ Ｐゴシック" charset="0"/>
              </a:rPr>
              <a:t>identify, describe and track the status of each requested change</a:t>
            </a:r>
          </a:p>
          <a:p>
            <a:pPr lvl="1">
              <a:lnSpc>
                <a:spcPct val="90000"/>
              </a:lnSpc>
              <a:buClr>
                <a:schemeClr val="tx1"/>
              </a:buClr>
              <a:buFontTx/>
              <a:buChar char="•"/>
            </a:pPr>
            <a:r>
              <a:rPr lang="en-US" sz="2400" dirty="0">
                <a:latin typeface="Tahoma" charset="0"/>
                <a:ea typeface="ＭＳ Ｐゴシック" charset="0"/>
              </a:rPr>
              <a:t>in large </a:t>
            </a:r>
            <a:r>
              <a:rPr lang="en-US" sz="2400" dirty="0" smtClean="0">
                <a:latin typeface="Tahoma" charset="0"/>
                <a:ea typeface="ＭＳ Ｐゴシック" charset="0"/>
              </a:rPr>
              <a:t>software companies</a:t>
            </a:r>
            <a:r>
              <a:rPr lang="en-US" sz="2400" dirty="0" smtClean="0">
                <a:latin typeface="Tahoma" charset="0"/>
                <a:ea typeface="ＭＳ Ｐゴシック" charset="0"/>
              </a:rPr>
              <a:t>:</a:t>
            </a:r>
            <a:r>
              <a:rPr lang="en-US" sz="2400" dirty="0">
                <a:latin typeface="Tahoma" charset="0"/>
                <a:ea typeface="ＭＳ Ｐゴシック" charset="0"/>
              </a:rPr>
              <a:t/>
            </a:r>
            <a:br>
              <a:rPr lang="en-US" sz="2400" dirty="0">
                <a:latin typeface="Tahoma" charset="0"/>
                <a:ea typeface="ＭＳ Ｐゴシック" charset="0"/>
              </a:rPr>
            </a:br>
            <a:endParaRPr lang="en-US" dirty="0">
              <a:latin typeface="Tahoma" charset="0"/>
              <a:ea typeface="ＭＳ Ｐゴシック" charset="0"/>
            </a:endParaRPr>
          </a:p>
          <a:p>
            <a:pPr lvl="2">
              <a:lnSpc>
                <a:spcPct val="90000"/>
              </a:lnSpc>
              <a:buClr>
                <a:schemeClr val="tx1"/>
              </a:buClr>
              <a:buFontTx/>
              <a:buChar char="•"/>
            </a:pPr>
            <a:r>
              <a:rPr lang="en-US" dirty="0">
                <a:latin typeface="Tahoma" charset="0"/>
                <a:ea typeface="ＭＳ Ｐゴシック" charset="0"/>
              </a:rPr>
              <a:t>c</a:t>
            </a:r>
            <a:r>
              <a:rPr lang="en-US" dirty="0" smtClean="0">
                <a:latin typeface="Tahoma" charset="0"/>
                <a:ea typeface="ＭＳ Ｐゴシック" charset="0"/>
              </a:rPr>
              <a:t>hange requests recorded </a:t>
            </a:r>
            <a:r>
              <a:rPr lang="en-US" dirty="0">
                <a:latin typeface="Tahoma" charset="0"/>
                <a:ea typeface="ＭＳ Ｐゴシック" charset="0"/>
              </a:rPr>
              <a:t>and tracked through all stages of the maintenance process in a Change Management Tracking </a:t>
            </a:r>
            <a:r>
              <a:rPr lang="en-US" dirty="0" smtClean="0">
                <a:latin typeface="Tahoma" charset="0"/>
                <a:ea typeface="ＭＳ Ｐゴシック" charset="0"/>
              </a:rPr>
              <a:t>System (e.g. </a:t>
            </a:r>
            <a:r>
              <a:rPr lang="en-US" dirty="0" err="1" smtClean="0">
                <a:latin typeface="Tahoma" charset="0"/>
                <a:ea typeface="ＭＳ Ｐゴシック" charset="0"/>
              </a:rPr>
              <a:t>Trac</a:t>
            </a:r>
            <a:r>
              <a:rPr lang="en-US" sz="2000" dirty="0" smtClean="0">
                <a:latin typeface="Tahoma" charset="0"/>
                <a:ea typeface="ＭＳ Ｐゴシック" charset="0"/>
              </a:rPr>
              <a:t>*</a:t>
            </a:r>
            <a:r>
              <a:rPr lang="en-US" dirty="0" smtClean="0">
                <a:latin typeface="Tahoma" charset="0"/>
                <a:ea typeface="ＭＳ Ｐゴシック" charset="0"/>
              </a:rPr>
              <a:t>, </a:t>
            </a:r>
            <a:r>
              <a:rPr lang="en-US" dirty="0" err="1" smtClean="0">
                <a:latin typeface="Tahoma" charset="0"/>
                <a:ea typeface="ＭＳ Ｐゴシック" charset="0"/>
              </a:rPr>
              <a:t>Bugzilla</a:t>
            </a:r>
            <a:r>
              <a:rPr lang="en-US" sz="2000" dirty="0" smtClean="0">
                <a:latin typeface="Tahoma" charset="0"/>
                <a:ea typeface="ＭＳ Ｐゴシック" charset="0"/>
              </a:rPr>
              <a:t>**</a:t>
            </a:r>
            <a:r>
              <a:rPr lang="en-US" dirty="0" smtClean="0">
                <a:latin typeface="Tahoma" charset="0"/>
                <a:ea typeface="ＭＳ Ｐゴシック" charset="0"/>
              </a:rPr>
              <a:t>)</a:t>
            </a:r>
            <a:endParaRPr lang="en-US" dirty="0">
              <a:latin typeface="Tahoma" charset="0"/>
              <a:ea typeface="ＭＳ Ｐゴシック" charset="0"/>
            </a:endParaRPr>
          </a:p>
          <a:p>
            <a:pPr lvl="2">
              <a:lnSpc>
                <a:spcPct val="90000"/>
              </a:lnSpc>
              <a:buClr>
                <a:schemeClr val="tx1"/>
              </a:buClr>
              <a:buFontTx/>
              <a:buChar char="»"/>
            </a:pPr>
            <a:endParaRPr lang="en-US" dirty="0">
              <a:latin typeface="Tahoma" charset="0"/>
              <a:ea typeface="ＭＳ Ｐゴシック" charset="0"/>
            </a:endParaRPr>
          </a:p>
          <a:p>
            <a:pPr lvl="2">
              <a:lnSpc>
                <a:spcPct val="90000"/>
              </a:lnSpc>
              <a:buClr>
                <a:schemeClr val="tx1"/>
              </a:buClr>
              <a:buFontTx/>
              <a:buChar char="•"/>
            </a:pPr>
            <a:r>
              <a:rPr lang="en-US" dirty="0">
                <a:latin typeface="Tahoma" charset="0"/>
                <a:ea typeface="ＭＳ Ｐゴシック" charset="0"/>
              </a:rPr>
              <a:t>Project Management </a:t>
            </a:r>
            <a:r>
              <a:rPr lang="en-US" dirty="0" smtClean="0">
                <a:latin typeface="Tahoma" charset="0"/>
                <a:ea typeface="ＭＳ Ｐゴシック" charset="0"/>
              </a:rPr>
              <a:t>(PM) and </a:t>
            </a:r>
            <a:r>
              <a:rPr lang="en-US" dirty="0">
                <a:latin typeface="Tahoma" charset="0"/>
                <a:ea typeface="ＭＳ Ｐゴシック" charset="0"/>
              </a:rPr>
              <a:t>Quality </a:t>
            </a:r>
            <a:r>
              <a:rPr lang="en-US" dirty="0" smtClean="0">
                <a:latin typeface="Tahoma" charset="0"/>
                <a:ea typeface="ＭＳ Ｐゴシック" charset="0"/>
              </a:rPr>
              <a:t>Assurance (QA) </a:t>
            </a:r>
            <a:r>
              <a:rPr lang="en-US" dirty="0">
                <a:latin typeface="Tahoma" charset="0"/>
                <a:ea typeface="ＭＳ Ｐゴシック" charset="0"/>
              </a:rPr>
              <a:t>teams receive information about the status of the change requests</a:t>
            </a:r>
          </a:p>
        </p:txBody>
      </p:sp>
      <p:sp>
        <p:nvSpPr>
          <p:cNvPr id="6" name="Rectangle 5"/>
          <p:cNvSpPr/>
          <p:nvPr/>
        </p:nvSpPr>
        <p:spPr>
          <a:xfrm>
            <a:off x="1043608" y="6362164"/>
            <a:ext cx="4572000" cy="523220"/>
          </a:xfrm>
          <a:prstGeom prst="rect">
            <a:avLst/>
          </a:prstGeom>
        </p:spPr>
        <p:txBody>
          <a:bodyPr>
            <a:spAutoFit/>
          </a:bodyPr>
          <a:lstStyle/>
          <a:p>
            <a:r>
              <a:rPr lang="en-US" sz="1400" baseline="30000" dirty="0" smtClean="0">
                <a:solidFill>
                  <a:srgbClr val="3366FF"/>
                </a:solidFill>
                <a:latin typeface="Tahoma"/>
                <a:cs typeface="Tahoma"/>
              </a:rPr>
              <a:t>*   </a:t>
            </a:r>
            <a:r>
              <a:rPr lang="en-US" sz="1400" dirty="0" err="1" smtClean="0">
                <a:solidFill>
                  <a:srgbClr val="3366FF"/>
                </a:solidFill>
                <a:latin typeface="Tahoma"/>
                <a:cs typeface="Tahoma"/>
              </a:rPr>
              <a:t>Trac</a:t>
            </a:r>
            <a:r>
              <a:rPr lang="en-US" sz="1400" dirty="0" smtClean="0">
                <a:solidFill>
                  <a:srgbClr val="3366FF"/>
                </a:solidFill>
                <a:latin typeface="Tahoma"/>
                <a:cs typeface="Tahoma"/>
              </a:rPr>
              <a:t> </a:t>
            </a:r>
            <a:r>
              <a:rPr lang="en-US" sz="1400" dirty="0" smtClean="0">
                <a:solidFill>
                  <a:srgbClr val="3366FF"/>
                </a:solidFill>
                <a:latin typeface="Tahoma"/>
                <a:cs typeface="Tahoma"/>
              </a:rPr>
              <a:t>system: http://trac.edgewall.org</a:t>
            </a:r>
          </a:p>
          <a:p>
            <a:r>
              <a:rPr lang="en-US" sz="1400" baseline="30000" dirty="0" smtClean="0">
                <a:solidFill>
                  <a:srgbClr val="3366FF"/>
                </a:solidFill>
                <a:latin typeface="Tahoma"/>
                <a:cs typeface="Tahoma"/>
              </a:rPr>
              <a:t>**</a:t>
            </a:r>
            <a:r>
              <a:rPr lang="en-US" sz="1400" dirty="0" smtClean="0">
                <a:solidFill>
                  <a:srgbClr val="3366FF"/>
                </a:solidFill>
                <a:latin typeface="Tahoma"/>
                <a:cs typeface="Tahoma"/>
              </a:rPr>
              <a:t> </a:t>
            </a:r>
            <a:r>
              <a:rPr lang="en-US" sz="1400" dirty="0" err="1" smtClean="0">
                <a:solidFill>
                  <a:srgbClr val="3366FF"/>
                </a:solidFill>
                <a:latin typeface="Tahoma"/>
                <a:cs typeface="Tahoma"/>
              </a:rPr>
              <a:t>Bugzilla</a:t>
            </a:r>
            <a:r>
              <a:rPr lang="en-US" sz="1400" dirty="0" smtClean="0">
                <a:solidFill>
                  <a:srgbClr val="3366FF"/>
                </a:solidFill>
                <a:latin typeface="Tahoma"/>
                <a:cs typeface="Tahoma"/>
              </a:rPr>
              <a:t> </a:t>
            </a:r>
            <a:r>
              <a:rPr lang="en-US" sz="1400" dirty="0" smtClean="0">
                <a:solidFill>
                  <a:srgbClr val="3366FF"/>
                </a:solidFill>
                <a:latin typeface="Tahoma"/>
                <a:cs typeface="Tahoma"/>
              </a:rPr>
              <a:t>system: https://</a:t>
            </a:r>
            <a:r>
              <a:rPr lang="en-US" sz="1400" dirty="0" err="1" smtClean="0">
                <a:solidFill>
                  <a:srgbClr val="3366FF"/>
                </a:solidFill>
                <a:latin typeface="Tahoma"/>
                <a:cs typeface="Tahoma"/>
              </a:rPr>
              <a:t>www.bugzilla.org</a:t>
            </a:r>
            <a:endParaRPr lang="en-US" sz="1400" dirty="0">
              <a:solidFill>
                <a:srgbClr val="3366FF"/>
              </a:solidFill>
              <a:latin typeface="Tahoma"/>
              <a:cs typeface="Tahoma"/>
            </a:endParaRPr>
          </a:p>
        </p:txBody>
      </p:sp>
    </p:spTree>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553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5539" name="Rectangle 4"/>
          <p:cNvSpPr>
            <a:spLocks noGrp="1" noChangeArrowheads="1"/>
          </p:cNvSpPr>
          <p:nvPr>
            <p:ph type="title"/>
          </p:nvPr>
        </p:nvSpPr>
        <p:spPr>
          <a:xfrm>
            <a:off x="406400" y="228600"/>
            <a:ext cx="8737600" cy="1143000"/>
          </a:xfrm>
          <a:noFill/>
        </p:spPr>
        <p:txBody>
          <a:bodyPr/>
          <a:lstStyle/>
          <a:p>
            <a:r>
              <a:rPr lang="en-US" sz="3600" b="1" dirty="0">
                <a:latin typeface="Arial Black" charset="0"/>
                <a:ea typeface="ＭＳ Ｐゴシック" charset="0"/>
                <a:cs typeface="ＭＳ Ｐゴシック" charset="0"/>
              </a:rPr>
              <a:t>Step 1 - Change </a:t>
            </a:r>
            <a:r>
              <a:rPr lang="en-US" sz="3600" b="1" dirty="0" smtClean="0">
                <a:latin typeface="Arial Black" charset="0"/>
                <a:ea typeface="ＭＳ Ｐゴシック" charset="0"/>
                <a:cs typeface="ＭＳ Ｐゴシック" charset="0"/>
              </a:rPr>
              <a:t>Management</a:t>
            </a:r>
            <a:endParaRPr lang="en-US" sz="3600" dirty="0">
              <a:latin typeface="Arial Black" charset="0"/>
              <a:ea typeface="ＭＳ Ｐゴシック" charset="0"/>
              <a:cs typeface="ＭＳ Ｐゴシック" charset="0"/>
            </a:endParaRPr>
          </a:p>
        </p:txBody>
      </p:sp>
      <p:sp>
        <p:nvSpPr>
          <p:cNvPr id="65540" name="Rectangle 5"/>
          <p:cNvSpPr>
            <a:spLocks noGrp="1" noChangeArrowheads="1"/>
          </p:cNvSpPr>
          <p:nvPr>
            <p:ph type="body" idx="1"/>
          </p:nvPr>
        </p:nvSpPr>
        <p:spPr>
          <a:xfrm>
            <a:off x="457200" y="1836738"/>
            <a:ext cx="8578850" cy="4171950"/>
          </a:xfrm>
          <a:noFill/>
        </p:spPr>
        <p:txBody>
          <a:bodyPr/>
          <a:lstStyle/>
          <a:p>
            <a:pPr lvl="1">
              <a:lnSpc>
                <a:spcPct val="90000"/>
              </a:lnSpc>
              <a:buFont typeface="Monotype Sorts" charset="0"/>
              <a:buNone/>
            </a:pPr>
            <a:r>
              <a:rPr lang="en-US" sz="2400" b="1" dirty="0">
                <a:latin typeface="Tahoma" charset="0"/>
                <a:ea typeface="ＭＳ Ｐゴシック" charset="0"/>
              </a:rPr>
              <a:t>What is a Change Request?</a:t>
            </a:r>
            <a:endParaRPr lang="en-US" sz="2400" dirty="0">
              <a:latin typeface="Tahoma" charset="0"/>
              <a:ea typeface="ＭＳ Ｐゴシック" charset="0"/>
            </a:endParaRPr>
          </a:p>
          <a:p>
            <a:pPr lvl="2">
              <a:lnSpc>
                <a:spcPct val="90000"/>
              </a:lnSpc>
              <a:buClr>
                <a:schemeClr val="tx1"/>
              </a:buClr>
              <a:buFontTx/>
              <a:buChar char="•"/>
            </a:pPr>
            <a:r>
              <a:rPr lang="en-US" sz="2000" dirty="0">
                <a:latin typeface="Tahoma" charset="0"/>
                <a:ea typeface="ＭＳ Ｐゴシック" charset="0"/>
              </a:rPr>
              <a:t>basic block (manual or electronic) of change management </a:t>
            </a:r>
            <a:r>
              <a:rPr lang="en-US" sz="2000" dirty="0" smtClean="0">
                <a:latin typeface="Tahoma" charset="0"/>
                <a:ea typeface="ＭＳ Ｐゴシック" charset="0"/>
              </a:rPr>
              <a:t/>
            </a:r>
            <a:br>
              <a:rPr lang="en-US" sz="2000" dirty="0" smtClean="0">
                <a:latin typeface="Tahoma" charset="0"/>
                <a:ea typeface="ＭＳ Ｐゴシック" charset="0"/>
              </a:rPr>
            </a:br>
            <a:r>
              <a:rPr lang="en-US" sz="2000" dirty="0" smtClean="0">
                <a:latin typeface="Tahoma" charset="0"/>
                <a:ea typeface="ＭＳ Ｐゴシック" charset="0"/>
              </a:rPr>
              <a:t>(</a:t>
            </a:r>
            <a:r>
              <a:rPr lang="en-US" sz="2000" dirty="0">
                <a:latin typeface="Tahoma" charset="0"/>
                <a:ea typeface="ＭＳ Ｐゴシック" charset="0"/>
              </a:rPr>
              <a:t>e.g. email, text note, </a:t>
            </a:r>
            <a:r>
              <a:rPr lang="en-US" sz="2000" dirty="0" smtClean="0">
                <a:latin typeface="Tahoma" charset="0"/>
                <a:ea typeface="ＭＳ Ｐゴシック" charset="0"/>
              </a:rPr>
              <a:t>TODO, log message, …) </a:t>
            </a:r>
            <a:endParaRPr lang="en-US" sz="2000" dirty="0">
              <a:latin typeface="Tahoma" charset="0"/>
              <a:ea typeface="ＭＳ Ｐゴシック" charset="0"/>
            </a:endParaRPr>
          </a:p>
          <a:p>
            <a:pPr lvl="2">
              <a:lnSpc>
                <a:spcPct val="90000"/>
              </a:lnSpc>
              <a:buClr>
                <a:schemeClr val="tx1"/>
              </a:buClr>
              <a:buFontTx/>
              <a:buChar char="»"/>
            </a:pPr>
            <a:endParaRPr lang="en-US" sz="2000" dirty="0">
              <a:latin typeface="Tahoma" charset="0"/>
              <a:ea typeface="ＭＳ Ｐゴシック" charset="0"/>
            </a:endParaRPr>
          </a:p>
          <a:p>
            <a:pPr lvl="2">
              <a:lnSpc>
                <a:spcPct val="90000"/>
              </a:lnSpc>
              <a:buClr>
                <a:schemeClr val="tx1"/>
              </a:buClr>
              <a:buFontTx/>
              <a:buChar char="•"/>
            </a:pPr>
            <a:r>
              <a:rPr lang="en-US" sz="2000" dirty="0">
                <a:latin typeface="Tahoma" charset="0"/>
                <a:ea typeface="ＭＳ Ｐゴシック" charset="0"/>
              </a:rPr>
              <a:t>documents all information about desired changes</a:t>
            </a:r>
            <a:br>
              <a:rPr lang="en-US" sz="2000" dirty="0">
                <a:latin typeface="Tahoma" charset="0"/>
                <a:ea typeface="ＭＳ Ｐゴシック" charset="0"/>
              </a:rPr>
            </a:br>
            <a:r>
              <a:rPr lang="en-US" sz="2000" dirty="0">
                <a:latin typeface="Tahoma" charset="0"/>
                <a:ea typeface="ＭＳ Ｐゴシック" charset="0"/>
              </a:rPr>
              <a:t>(why they need to be done, what is to be changed)</a:t>
            </a:r>
          </a:p>
          <a:p>
            <a:pPr lvl="2">
              <a:lnSpc>
                <a:spcPct val="90000"/>
              </a:lnSpc>
              <a:buClr>
                <a:schemeClr val="tx1"/>
              </a:buClr>
              <a:buFontTx/>
              <a:buChar char="»"/>
            </a:pPr>
            <a:endParaRPr lang="en-US" sz="2000" dirty="0">
              <a:latin typeface="Tahoma" charset="0"/>
              <a:ea typeface="ＭＳ Ｐゴシック" charset="0"/>
            </a:endParaRPr>
          </a:p>
          <a:p>
            <a:pPr lvl="2">
              <a:lnSpc>
                <a:spcPct val="90000"/>
              </a:lnSpc>
              <a:buClr>
                <a:schemeClr val="tx1"/>
              </a:buClr>
              <a:buSzTx/>
              <a:buFontTx/>
              <a:buChar char="•"/>
            </a:pPr>
            <a:r>
              <a:rPr lang="en-US" sz="2000" dirty="0">
                <a:latin typeface="Tahoma" charset="0"/>
                <a:ea typeface="ＭＳ Ｐゴシック" charset="0"/>
              </a:rPr>
              <a:t>updated throughout the 3 types of maintenance </a:t>
            </a:r>
            <a:r>
              <a:rPr lang="en-US" sz="2000" dirty="0" smtClean="0">
                <a:latin typeface="Tahoma" charset="0"/>
                <a:ea typeface="ＭＳ Ｐゴシック" charset="0"/>
              </a:rPr>
              <a:t>events</a:t>
            </a:r>
            <a:endParaRPr lang="en-US" sz="2000" dirty="0">
              <a:latin typeface="Tahoma" charset="0"/>
              <a:ea typeface="ＭＳ Ｐゴシック" charset="0"/>
            </a:endParaRPr>
          </a:p>
          <a:p>
            <a:pPr lvl="3">
              <a:lnSpc>
                <a:spcPct val="90000"/>
              </a:lnSpc>
              <a:buClr>
                <a:schemeClr val="tx1"/>
              </a:buClr>
              <a:buSzTx/>
            </a:pPr>
            <a:r>
              <a:rPr lang="en-US" sz="1800" dirty="0">
                <a:solidFill>
                  <a:srgbClr val="3366FF"/>
                </a:solidFill>
                <a:latin typeface="Tahoma" charset="0"/>
                <a:ea typeface="ＭＳ Ｐゴシック" charset="0"/>
              </a:rPr>
              <a:t>created</a:t>
            </a:r>
            <a:r>
              <a:rPr lang="en-US" sz="1800" dirty="0">
                <a:latin typeface="Tahoma" charset="0"/>
                <a:ea typeface="ＭＳ Ｐゴシック" charset="0"/>
              </a:rPr>
              <a:t> when some </a:t>
            </a:r>
            <a:r>
              <a:rPr lang="en-US" sz="1800" b="1" dirty="0">
                <a:latin typeface="Tahoma" charset="0"/>
                <a:ea typeface="ＭＳ Ｐゴシック" charset="0"/>
              </a:rPr>
              <a:t>defect</a:t>
            </a:r>
            <a:r>
              <a:rPr lang="en-US" sz="1800" dirty="0">
                <a:latin typeface="Tahoma" charset="0"/>
                <a:ea typeface="ＭＳ Ｐゴシック" charset="0"/>
              </a:rPr>
              <a:t> or </a:t>
            </a:r>
            <a:r>
              <a:rPr lang="en-US" sz="1800" b="1" dirty="0">
                <a:latin typeface="Tahoma" charset="0"/>
                <a:ea typeface="ＭＳ Ｐゴシック" charset="0"/>
              </a:rPr>
              <a:t>limitation</a:t>
            </a:r>
            <a:r>
              <a:rPr lang="en-US" sz="1800" dirty="0">
                <a:latin typeface="Tahoma" charset="0"/>
                <a:ea typeface="ＭＳ Ｐゴシック" charset="0"/>
              </a:rPr>
              <a:t> </a:t>
            </a:r>
            <a:r>
              <a:rPr lang="en-US" sz="1800" dirty="0" smtClean="0">
                <a:latin typeface="Tahoma" charset="0"/>
                <a:ea typeface="ＭＳ Ｐゴシック" charset="0"/>
              </a:rPr>
              <a:t>occurs, </a:t>
            </a:r>
            <a:r>
              <a:rPr lang="en-US" sz="1800" dirty="0" smtClean="0">
                <a:latin typeface="Tahoma" charset="0"/>
                <a:ea typeface="ＭＳ Ｐゴシック" charset="0"/>
              </a:rPr>
              <a:t>or</a:t>
            </a:r>
            <a:r>
              <a:rPr lang="en-US" sz="1800" dirty="0">
                <a:latin typeface="Tahoma" charset="0"/>
                <a:ea typeface="ＭＳ Ｐゴシック" charset="0"/>
              </a:rPr>
              <a:t> </a:t>
            </a:r>
            <a:r>
              <a:rPr lang="en-US" sz="1800" dirty="0" smtClean="0">
                <a:latin typeface="Tahoma" charset="0"/>
                <a:ea typeface="ＭＳ Ｐゴシック" charset="0"/>
              </a:rPr>
              <a:t>when quality analysis </a:t>
            </a:r>
            <a:r>
              <a:rPr lang="en-US" sz="1800" dirty="0">
                <a:latin typeface="Tahoma" charset="0"/>
                <a:ea typeface="ＭＳ Ｐゴシック" charset="0"/>
              </a:rPr>
              <a:t>tells a </a:t>
            </a:r>
            <a:r>
              <a:rPr lang="en-US" sz="1800" dirty="0" smtClean="0">
                <a:latin typeface="Tahoma" charset="0"/>
                <a:ea typeface="ＭＳ Ｐゴシック" charset="0"/>
              </a:rPr>
              <a:t>system needs </a:t>
            </a:r>
            <a:r>
              <a:rPr lang="en-US" sz="1800" b="1" dirty="0" smtClean="0">
                <a:latin typeface="Tahoma" charset="0"/>
                <a:ea typeface="ＭＳ Ｐゴシック" charset="0"/>
              </a:rPr>
              <a:t>restructuring</a:t>
            </a:r>
            <a:endParaRPr lang="en-US" sz="1800" b="1" dirty="0">
              <a:latin typeface="Tahoma" charset="0"/>
              <a:ea typeface="ＭＳ Ｐゴシック" charset="0"/>
            </a:endParaRPr>
          </a:p>
          <a:p>
            <a:pPr lvl="3">
              <a:lnSpc>
                <a:spcPct val="90000"/>
              </a:lnSpc>
              <a:buClr>
                <a:schemeClr val="tx1"/>
              </a:buClr>
              <a:buSzTx/>
            </a:pPr>
            <a:r>
              <a:rPr lang="en-US" sz="1800" dirty="0" smtClean="0">
                <a:solidFill>
                  <a:srgbClr val="3366FF"/>
                </a:solidFill>
                <a:latin typeface="Tahoma" charset="0"/>
                <a:ea typeface="ＭＳ Ｐゴシック" charset="0"/>
              </a:rPr>
              <a:t>used</a:t>
            </a:r>
            <a:r>
              <a:rPr lang="en-US" sz="1800" dirty="0" smtClean="0">
                <a:latin typeface="Tahoma" charset="0"/>
                <a:ea typeface="ＭＳ Ｐゴシック" charset="0"/>
              </a:rPr>
              <a:t> </a:t>
            </a:r>
            <a:r>
              <a:rPr lang="en-US" sz="1800" dirty="0">
                <a:latin typeface="Tahoma" charset="0"/>
                <a:ea typeface="ＭＳ Ｐゴシック" charset="0"/>
              </a:rPr>
              <a:t>to communicate with maintainers, managers and clients</a:t>
            </a:r>
          </a:p>
          <a:p>
            <a:pPr lvl="3">
              <a:lnSpc>
                <a:spcPct val="90000"/>
              </a:lnSpc>
              <a:buClr>
                <a:schemeClr val="tx1"/>
              </a:buClr>
              <a:buSzTx/>
            </a:pPr>
            <a:r>
              <a:rPr lang="en-US" sz="1800" dirty="0" smtClean="0">
                <a:solidFill>
                  <a:srgbClr val="3366FF"/>
                </a:solidFill>
                <a:latin typeface="Tahoma" charset="0"/>
                <a:ea typeface="ＭＳ Ｐゴシック" charset="0"/>
              </a:rPr>
              <a:t>updated</a:t>
            </a:r>
            <a:r>
              <a:rPr lang="en-US" sz="1800" dirty="0" smtClean="0">
                <a:latin typeface="Tahoma" charset="0"/>
                <a:ea typeface="ＭＳ Ｐゴシック" charset="0"/>
              </a:rPr>
              <a:t> </a:t>
            </a:r>
            <a:r>
              <a:rPr lang="en-US" sz="1800" dirty="0">
                <a:latin typeface="Tahoma" charset="0"/>
                <a:ea typeface="ＭＳ Ｐゴシック" charset="0"/>
              </a:rPr>
              <a:t>when a maintenance activity takes place</a:t>
            </a:r>
          </a:p>
        </p:txBody>
      </p:sp>
      <p:sp>
        <p:nvSpPr>
          <p:cNvPr id="65541" name="AutoShape 7"/>
          <p:cNvSpPr>
            <a:spLocks noChangeArrowheads="1"/>
          </p:cNvSpPr>
          <p:nvPr/>
        </p:nvSpPr>
        <p:spPr bwMode="auto">
          <a:xfrm>
            <a:off x="2986088" y="5843588"/>
            <a:ext cx="236537"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5542" name="AutoShape 8"/>
          <p:cNvSpPr>
            <a:spLocks noChangeArrowheads="1"/>
          </p:cNvSpPr>
          <p:nvPr/>
        </p:nvSpPr>
        <p:spPr bwMode="auto">
          <a:xfrm>
            <a:off x="4325938" y="5849938"/>
            <a:ext cx="236537"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5543" name="AutoShape 9"/>
          <p:cNvSpPr>
            <a:spLocks noChangeArrowheads="1"/>
          </p:cNvSpPr>
          <p:nvPr/>
        </p:nvSpPr>
        <p:spPr bwMode="auto">
          <a:xfrm>
            <a:off x="5849938" y="5853113"/>
            <a:ext cx="236537"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5544" name="AutoShape 10"/>
          <p:cNvSpPr>
            <a:spLocks noChangeArrowheads="1"/>
          </p:cNvSpPr>
          <p:nvPr/>
        </p:nvSpPr>
        <p:spPr bwMode="auto">
          <a:xfrm>
            <a:off x="7321550" y="5849938"/>
            <a:ext cx="236538"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5545" name="AutoShape 13"/>
          <p:cNvSpPr>
            <a:spLocks noChangeArrowheads="1"/>
          </p:cNvSpPr>
          <p:nvPr/>
        </p:nvSpPr>
        <p:spPr bwMode="auto">
          <a:xfrm>
            <a:off x="1905000" y="5807075"/>
            <a:ext cx="1104900"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65546" name="WordArt 14"/>
          <p:cNvSpPr>
            <a:spLocks noChangeArrowheads="1" noChangeShapeType="1" noTextEdit="1"/>
          </p:cNvSpPr>
          <p:nvPr/>
        </p:nvSpPr>
        <p:spPr bwMode="auto">
          <a:xfrm>
            <a:off x="2035175" y="5859463"/>
            <a:ext cx="863600"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problem</a:t>
            </a:r>
          </a:p>
        </p:txBody>
      </p:sp>
      <p:sp>
        <p:nvSpPr>
          <p:cNvPr id="65547" name="AutoShape 15"/>
          <p:cNvSpPr>
            <a:spLocks noChangeArrowheads="1"/>
          </p:cNvSpPr>
          <p:nvPr/>
        </p:nvSpPr>
        <p:spPr bwMode="auto">
          <a:xfrm>
            <a:off x="3248025" y="5807075"/>
            <a:ext cx="1104900" cy="431800"/>
          </a:xfrm>
          <a:prstGeom prst="roundRect">
            <a:avLst>
              <a:gd name="adj" fmla="val 16667"/>
            </a:avLst>
          </a:prstGeom>
          <a:gradFill rotWithShape="0">
            <a:gsLst>
              <a:gs pos="0">
                <a:srgbClr val="0A1C0E"/>
              </a:gs>
              <a:gs pos="50000">
                <a:srgbClr val="53E572"/>
              </a:gs>
              <a:gs pos="100000">
                <a:srgbClr val="0A1C0E"/>
              </a:gs>
            </a:gsLst>
            <a:lin ang="5400000" scaled="1"/>
          </a:gradFill>
          <a:ln w="44450">
            <a:solidFill>
              <a:srgbClr val="FF0000"/>
            </a:solidFill>
            <a:round/>
            <a:headEnd/>
            <a:tailEnd/>
          </a:ln>
        </p:spPr>
        <p:txBody>
          <a:bodyPr wrap="none" anchor="ctr"/>
          <a:lstStyle/>
          <a:p>
            <a:endParaRPr lang="en-US"/>
          </a:p>
        </p:txBody>
      </p:sp>
      <p:sp>
        <p:nvSpPr>
          <p:cNvPr id="65548" name="WordArt 16"/>
          <p:cNvSpPr>
            <a:spLocks noChangeArrowheads="1" noChangeShapeType="1" noTextEdit="1"/>
          </p:cNvSpPr>
          <p:nvPr/>
        </p:nvSpPr>
        <p:spPr bwMode="auto">
          <a:xfrm>
            <a:off x="3348038" y="5876925"/>
            <a:ext cx="863600"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dirty="0" smtClean="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request</a:t>
            </a:r>
            <a:endParaRPr lang="en-US" sz="3600" kern="10" spc="720" dirty="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endParaRPr>
          </a:p>
        </p:txBody>
      </p:sp>
      <p:sp>
        <p:nvSpPr>
          <p:cNvPr id="65549" name="AutoShape 17"/>
          <p:cNvSpPr>
            <a:spLocks noChangeArrowheads="1"/>
          </p:cNvSpPr>
          <p:nvPr/>
        </p:nvSpPr>
        <p:spPr bwMode="auto">
          <a:xfrm>
            <a:off x="4543425" y="5807075"/>
            <a:ext cx="1344613"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65550" name="WordArt 18"/>
          <p:cNvSpPr>
            <a:spLocks noChangeArrowheads="1" noChangeShapeType="1" noTextEdit="1"/>
          </p:cNvSpPr>
          <p:nvPr/>
        </p:nvSpPr>
        <p:spPr bwMode="auto">
          <a:xfrm>
            <a:off x="4645025" y="5878513"/>
            <a:ext cx="1141413"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design</a:t>
            </a:r>
          </a:p>
        </p:txBody>
      </p:sp>
      <p:sp>
        <p:nvSpPr>
          <p:cNvPr id="65551" name="AutoShape 19"/>
          <p:cNvSpPr>
            <a:spLocks noChangeArrowheads="1"/>
          </p:cNvSpPr>
          <p:nvPr/>
        </p:nvSpPr>
        <p:spPr bwMode="auto">
          <a:xfrm>
            <a:off x="6078538" y="5807075"/>
            <a:ext cx="1273175"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65552" name="WordArt 20"/>
          <p:cNvSpPr>
            <a:spLocks noChangeArrowheads="1" noChangeShapeType="1" noTextEdit="1"/>
          </p:cNvSpPr>
          <p:nvPr/>
        </p:nvSpPr>
        <p:spPr bwMode="auto">
          <a:xfrm>
            <a:off x="6208713" y="5826125"/>
            <a:ext cx="1027112"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code</a:t>
            </a:r>
          </a:p>
        </p:txBody>
      </p:sp>
      <p:sp>
        <p:nvSpPr>
          <p:cNvPr id="65553" name="AutoShape 21"/>
          <p:cNvSpPr>
            <a:spLocks noChangeArrowheads="1"/>
          </p:cNvSpPr>
          <p:nvPr/>
        </p:nvSpPr>
        <p:spPr bwMode="auto">
          <a:xfrm>
            <a:off x="7546975" y="5805488"/>
            <a:ext cx="1273175"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65554" name="WordArt 22"/>
          <p:cNvSpPr>
            <a:spLocks noChangeArrowheads="1" noChangeShapeType="1" noTextEdit="1"/>
          </p:cNvSpPr>
          <p:nvPr/>
        </p:nvSpPr>
        <p:spPr bwMode="auto">
          <a:xfrm>
            <a:off x="7648575" y="5876925"/>
            <a:ext cx="1027113"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dirty="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report</a:t>
            </a:r>
          </a:p>
        </p:txBody>
      </p:sp>
      <p:sp>
        <p:nvSpPr>
          <p:cNvPr id="65555" name="Rectangle 24"/>
          <p:cNvSpPr>
            <a:spLocks noChangeArrowheads="1"/>
          </p:cNvSpPr>
          <p:nvPr/>
        </p:nvSpPr>
        <p:spPr bwMode="auto">
          <a:xfrm>
            <a:off x="8105775" y="6237288"/>
            <a:ext cx="144463" cy="360362"/>
          </a:xfrm>
          <a:prstGeom prst="rect">
            <a:avLst/>
          </a:prstGeom>
          <a:solidFill>
            <a:schemeClr val="accent1"/>
          </a:solidFill>
          <a:ln w="12700">
            <a:solidFill>
              <a:schemeClr val="accent1"/>
            </a:solidFill>
            <a:miter lim="800000"/>
            <a:headEnd/>
            <a:tailEnd/>
          </a:ln>
        </p:spPr>
        <p:txBody>
          <a:bodyPr wrap="none" anchor="ctr"/>
          <a:lstStyle/>
          <a:p>
            <a:endParaRPr lang="en-US"/>
          </a:p>
        </p:txBody>
      </p:sp>
      <p:sp>
        <p:nvSpPr>
          <p:cNvPr id="65556" name="Rectangle 25"/>
          <p:cNvSpPr>
            <a:spLocks noChangeArrowheads="1"/>
          </p:cNvSpPr>
          <p:nvPr/>
        </p:nvSpPr>
        <p:spPr bwMode="auto">
          <a:xfrm>
            <a:off x="3779838" y="6453188"/>
            <a:ext cx="4446587" cy="150812"/>
          </a:xfrm>
          <a:prstGeom prst="rect">
            <a:avLst/>
          </a:prstGeom>
          <a:solidFill>
            <a:schemeClr val="accent1"/>
          </a:solidFill>
          <a:ln w="12700">
            <a:solidFill>
              <a:schemeClr val="accent1"/>
            </a:solidFill>
            <a:miter lim="800000"/>
            <a:headEnd/>
            <a:tailEnd/>
          </a:ln>
        </p:spPr>
        <p:txBody>
          <a:bodyPr wrap="none" anchor="ctr"/>
          <a:lstStyle/>
          <a:p>
            <a:endParaRPr lang="en-US"/>
          </a:p>
        </p:txBody>
      </p:sp>
      <p:sp>
        <p:nvSpPr>
          <p:cNvPr id="65557" name="AutoShape 26"/>
          <p:cNvSpPr>
            <a:spLocks noChangeArrowheads="1"/>
          </p:cNvSpPr>
          <p:nvPr/>
        </p:nvSpPr>
        <p:spPr bwMode="auto">
          <a:xfrm>
            <a:off x="3708400" y="6237288"/>
            <a:ext cx="215900" cy="360362"/>
          </a:xfrm>
          <a:prstGeom prst="upArrow">
            <a:avLst>
              <a:gd name="adj1" fmla="val 50000"/>
              <a:gd name="adj2" fmla="val 41728"/>
            </a:avLst>
          </a:prstGeom>
          <a:solidFill>
            <a:schemeClr val="accent1"/>
          </a:solidFill>
          <a:ln w="12700">
            <a:solidFill>
              <a:schemeClr val="accent1"/>
            </a:solidFill>
            <a:miter lim="800000"/>
            <a:headEnd/>
            <a:tailEnd/>
          </a:ln>
        </p:spPr>
        <p:txBody>
          <a:bodyPr vert="eaVert" wrap="none" anchor="ctr"/>
          <a:lstStyle/>
          <a:p>
            <a:endParaRPr lang="en-US"/>
          </a:p>
        </p:txBody>
      </p:sp>
    </p:spTree>
    <p:extLst>
      <p:ext uri="{BB962C8B-B14F-4D97-AF65-F5344CB8AC3E}">
        <p14:creationId xmlns:p14="http://schemas.microsoft.com/office/powerpoint/2010/main" val="34148545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ectangle 1026"/>
          <p:cNvSpPr>
            <a:spLocks noGrp="1" noChangeArrowheads="1"/>
          </p:cNvSpPr>
          <p:nvPr>
            <p:ph type="title"/>
          </p:nvPr>
        </p:nvSpPr>
        <p:spPr>
          <a:xfrm>
            <a:off x="228600" y="228600"/>
            <a:ext cx="8763000" cy="1143000"/>
          </a:xfrm>
        </p:spPr>
        <p:txBody>
          <a:bodyPr/>
          <a:lstStyle/>
          <a:p>
            <a:r>
              <a:rPr lang="en-US" sz="3600" b="1">
                <a:latin typeface="Arial Black" charset="0"/>
                <a:ea typeface="ＭＳ Ｐゴシック" charset="0"/>
                <a:cs typeface="ＭＳ Ｐゴシック" charset="0"/>
              </a:rPr>
              <a:t>Step 1 - Change Management</a:t>
            </a:r>
            <a:endParaRPr lang="en-US" sz="3600">
              <a:latin typeface="Arial Black" charset="0"/>
              <a:ea typeface="ＭＳ Ｐゴシック" charset="0"/>
              <a:cs typeface="ＭＳ Ｐゴシック" charset="0"/>
            </a:endParaRPr>
          </a:p>
        </p:txBody>
      </p:sp>
      <p:sp>
        <p:nvSpPr>
          <p:cNvPr id="67586" name="Rectangle 1027"/>
          <p:cNvSpPr>
            <a:spLocks noGrp="1" noChangeArrowheads="1"/>
          </p:cNvSpPr>
          <p:nvPr>
            <p:ph type="body" idx="1"/>
          </p:nvPr>
        </p:nvSpPr>
        <p:spPr>
          <a:xfrm>
            <a:off x="533400" y="1700213"/>
            <a:ext cx="8153400" cy="4968875"/>
          </a:xfrm>
        </p:spPr>
        <p:txBody>
          <a:bodyPr/>
          <a:lstStyle/>
          <a:p>
            <a:pPr lvl="1">
              <a:lnSpc>
                <a:spcPct val="80000"/>
              </a:lnSpc>
              <a:buFont typeface="Monotype Sorts" charset="0"/>
              <a:buNone/>
            </a:pPr>
            <a:r>
              <a:rPr lang="en-US" sz="2400" b="1" dirty="0">
                <a:solidFill>
                  <a:srgbClr val="3366FF"/>
                </a:solidFill>
                <a:latin typeface="Tahoma" charset="0"/>
                <a:ea typeface="ＭＳ Ｐゴシック" charset="0"/>
              </a:rPr>
              <a:t>Change Request Example:</a:t>
            </a:r>
          </a:p>
          <a:p>
            <a:pPr lvl="1">
              <a:lnSpc>
                <a:spcPct val="80000"/>
              </a:lnSpc>
              <a:buFont typeface="Monotype Sorts" charset="0"/>
              <a:buNone/>
            </a:pPr>
            <a:r>
              <a:rPr lang="ja-JP" altLang="en-US" sz="2000" dirty="0">
                <a:latin typeface="Tahoma" charset="0"/>
                <a:ea typeface="ＭＳ Ｐゴシック" charset="0"/>
              </a:rPr>
              <a:t>“</a:t>
            </a:r>
            <a:r>
              <a:rPr lang="en-US" altLang="ja-JP" sz="2000" dirty="0">
                <a:latin typeface="Tahoma" charset="0"/>
                <a:ea typeface="ＭＳ Ｐゴシック" charset="0"/>
              </a:rPr>
              <a:t>entering password in the UI causes a level-1 crash;</a:t>
            </a:r>
          </a:p>
          <a:p>
            <a:pPr lvl="1">
              <a:lnSpc>
                <a:spcPct val="80000"/>
              </a:lnSpc>
              <a:buFont typeface="Monotype Sorts" charset="0"/>
              <a:buNone/>
            </a:pPr>
            <a:r>
              <a:rPr lang="en-US" sz="2000" dirty="0" smtClean="0">
                <a:latin typeface="Tahoma" charset="0"/>
                <a:ea typeface="ＭＳ Ｐゴシック" charset="0"/>
              </a:rPr>
              <a:t>  this </a:t>
            </a:r>
            <a:r>
              <a:rPr lang="en-US" sz="2000" dirty="0">
                <a:latin typeface="Tahoma" charset="0"/>
                <a:ea typeface="ＭＳ Ｐゴシック" charset="0"/>
              </a:rPr>
              <a:t>should not happen, a level-4 defect may be OK</a:t>
            </a:r>
            <a:r>
              <a:rPr lang="ja-JP" altLang="en-US" sz="2000" dirty="0">
                <a:latin typeface="Tahoma" charset="0"/>
                <a:ea typeface="ＭＳ Ｐゴシック" charset="0"/>
              </a:rPr>
              <a:t>”</a:t>
            </a:r>
            <a:endParaRPr lang="en-US" altLang="ja-JP" sz="2000" dirty="0">
              <a:latin typeface="Tahoma" charset="0"/>
              <a:ea typeface="ＭＳ Ｐゴシック" charset="0"/>
            </a:endParaRPr>
          </a:p>
          <a:p>
            <a:pPr lvl="1">
              <a:lnSpc>
                <a:spcPct val="80000"/>
              </a:lnSpc>
              <a:buFont typeface="Monotype Sorts" charset="0"/>
              <a:buNone/>
            </a:pPr>
            <a:endParaRPr lang="en-US" sz="2000" b="1" dirty="0">
              <a:latin typeface="Tahoma" charset="0"/>
              <a:ea typeface="ＭＳ Ｐゴシック" charset="0"/>
            </a:endParaRPr>
          </a:p>
          <a:p>
            <a:pPr lvl="1">
              <a:lnSpc>
                <a:spcPct val="80000"/>
              </a:lnSpc>
              <a:buFont typeface="Monotype Sorts" charset="0"/>
              <a:buNone/>
            </a:pPr>
            <a:r>
              <a:rPr lang="en-US" sz="2000" b="1" dirty="0" smtClean="0">
                <a:latin typeface="Tahoma" charset="0"/>
                <a:ea typeface="ＭＳ Ｐゴシック" charset="0"/>
              </a:rPr>
              <a:t>Examples of severity </a:t>
            </a:r>
            <a:r>
              <a:rPr lang="en-US" sz="2000" b="1" dirty="0">
                <a:latin typeface="Tahoma" charset="0"/>
                <a:ea typeface="ＭＳ Ｐゴシック" charset="0"/>
              </a:rPr>
              <a:t>codes used in change requests:</a:t>
            </a:r>
            <a:endParaRPr lang="en-US" sz="2400" b="1" dirty="0">
              <a:latin typeface="Tahoma" charset="0"/>
              <a:ea typeface="ＭＳ Ｐゴシック" charset="0"/>
            </a:endParaRPr>
          </a:p>
          <a:p>
            <a:pPr lvl="1">
              <a:lnSpc>
                <a:spcPct val="80000"/>
              </a:lnSpc>
              <a:buFont typeface="Monotype Sorts" charset="0"/>
              <a:buNone/>
            </a:pPr>
            <a:r>
              <a:rPr lang="en-US" sz="2400" dirty="0">
                <a:latin typeface="Tahoma" charset="0"/>
                <a:ea typeface="ＭＳ Ｐゴシック" charset="0"/>
              </a:rPr>
              <a:t>	</a:t>
            </a:r>
            <a:r>
              <a:rPr lang="en-US" sz="2000" b="1" dirty="0">
                <a:latin typeface="Tahoma" charset="0"/>
                <a:ea typeface="ＭＳ Ｐゴシック" charset="0"/>
              </a:rPr>
              <a:t>1:</a:t>
            </a:r>
            <a:r>
              <a:rPr lang="en-US" sz="2000" dirty="0">
                <a:latin typeface="Tahoma" charset="0"/>
                <a:ea typeface="ＭＳ Ｐゴシック" charset="0"/>
              </a:rPr>
              <a:t> </a:t>
            </a:r>
            <a:r>
              <a:rPr lang="en-US" sz="1800" dirty="0">
                <a:latin typeface="Tahoma" charset="0"/>
                <a:ea typeface="ＭＳ Ｐゴシック" charset="0"/>
              </a:rPr>
              <a:t>System down or its outputs cause catastrophic problems</a:t>
            </a:r>
          </a:p>
          <a:p>
            <a:pPr lvl="1">
              <a:lnSpc>
                <a:spcPct val="80000"/>
              </a:lnSpc>
              <a:buFont typeface="Monotype Sorts" charset="0"/>
              <a:buNone/>
            </a:pPr>
            <a:r>
              <a:rPr lang="en-US" sz="2000" dirty="0">
                <a:latin typeface="Tahoma" charset="0"/>
                <a:ea typeface="ＭＳ Ｐゴシック" charset="0"/>
              </a:rPr>
              <a:t>	</a:t>
            </a:r>
            <a:r>
              <a:rPr lang="en-US" sz="2000" b="1" dirty="0">
                <a:latin typeface="Tahoma" charset="0"/>
                <a:ea typeface="ＭＳ Ｐゴシック" charset="0"/>
              </a:rPr>
              <a:t>2:</a:t>
            </a:r>
            <a:r>
              <a:rPr lang="en-US" sz="2000" dirty="0">
                <a:latin typeface="Tahoma" charset="0"/>
                <a:ea typeface="ＭＳ Ｐゴシック" charset="0"/>
              </a:rPr>
              <a:t> </a:t>
            </a:r>
            <a:r>
              <a:rPr lang="en-US" sz="1800" dirty="0">
                <a:latin typeface="Tahoma" charset="0"/>
                <a:ea typeface="ＭＳ Ｐゴシック" charset="0"/>
              </a:rPr>
              <a:t>System operational &amp; can be manually overridden or ignored until </a:t>
            </a:r>
            <a:br>
              <a:rPr lang="en-US" sz="1800" dirty="0">
                <a:latin typeface="Tahoma" charset="0"/>
                <a:ea typeface="ＭＳ Ｐゴシック" charset="0"/>
              </a:rPr>
            </a:br>
            <a:r>
              <a:rPr lang="en-US" sz="1800" dirty="0">
                <a:latin typeface="Tahoma" charset="0"/>
                <a:ea typeface="ＭＳ Ｐゴシック" charset="0"/>
              </a:rPr>
              <a:t>     later</a:t>
            </a:r>
          </a:p>
          <a:p>
            <a:pPr lvl="1">
              <a:lnSpc>
                <a:spcPct val="80000"/>
              </a:lnSpc>
              <a:buFont typeface="Monotype Sorts" charset="0"/>
              <a:buNone/>
            </a:pPr>
            <a:r>
              <a:rPr lang="en-US" sz="2000" b="1" dirty="0">
                <a:latin typeface="Tahoma" charset="0"/>
                <a:ea typeface="ＭＳ Ｐゴシック" charset="0"/>
              </a:rPr>
              <a:t>	3:</a:t>
            </a:r>
            <a:r>
              <a:rPr lang="en-US" sz="2000" dirty="0">
                <a:latin typeface="Tahoma" charset="0"/>
                <a:ea typeface="ＭＳ Ｐゴシック" charset="0"/>
              </a:rPr>
              <a:t> </a:t>
            </a:r>
            <a:r>
              <a:rPr lang="en-US" sz="1800" dirty="0">
                <a:latin typeface="Tahoma" charset="0"/>
                <a:ea typeface="ＭＳ Ｐゴシック" charset="0"/>
              </a:rPr>
              <a:t>All repair / enhancement requests that can be deferred until the </a:t>
            </a:r>
            <a:br>
              <a:rPr lang="en-US" sz="1800" dirty="0">
                <a:latin typeface="Tahoma" charset="0"/>
                <a:ea typeface="ＭＳ Ｐゴシック" charset="0"/>
              </a:rPr>
            </a:br>
            <a:r>
              <a:rPr lang="en-US" sz="1800" dirty="0">
                <a:latin typeface="Tahoma" charset="0"/>
                <a:ea typeface="ＭＳ Ｐゴシック" charset="0"/>
              </a:rPr>
              <a:t>     next scheduled release</a:t>
            </a:r>
          </a:p>
          <a:p>
            <a:pPr lvl="1">
              <a:lnSpc>
                <a:spcPct val="80000"/>
              </a:lnSpc>
              <a:buFont typeface="Monotype Sorts" charset="0"/>
              <a:buNone/>
            </a:pPr>
            <a:r>
              <a:rPr lang="en-US" sz="2000" dirty="0">
                <a:latin typeface="Tahoma" charset="0"/>
                <a:ea typeface="ＭＳ Ｐゴシック" charset="0"/>
              </a:rPr>
              <a:t>	</a:t>
            </a:r>
            <a:r>
              <a:rPr lang="en-US" sz="2000" b="1" dirty="0">
                <a:latin typeface="Tahoma" charset="0"/>
                <a:ea typeface="ＭＳ Ｐゴシック" charset="0"/>
              </a:rPr>
              <a:t>4: </a:t>
            </a:r>
            <a:r>
              <a:rPr lang="en-US" sz="1800" dirty="0">
                <a:latin typeface="Tahoma" charset="0"/>
                <a:ea typeface="ＭＳ Ｐゴシック" charset="0"/>
              </a:rPr>
              <a:t>All minor repair or enhancement requests</a:t>
            </a:r>
          </a:p>
          <a:p>
            <a:pPr lvl="1">
              <a:lnSpc>
                <a:spcPct val="80000"/>
              </a:lnSpc>
              <a:buFont typeface="Monotype Sorts" charset="0"/>
              <a:buNone/>
            </a:pPr>
            <a:endParaRPr lang="en-US" sz="1800" dirty="0">
              <a:latin typeface="Tahoma" charset="0"/>
              <a:ea typeface="ＭＳ Ｐゴシック" charset="0"/>
            </a:endParaRPr>
          </a:p>
          <a:p>
            <a:pPr marL="457200" lvl="1" indent="0">
              <a:lnSpc>
                <a:spcPct val="80000"/>
              </a:lnSpc>
              <a:buNone/>
            </a:pPr>
            <a:r>
              <a:rPr lang="en-US" sz="1800" dirty="0">
                <a:latin typeface="Tahoma" charset="0"/>
                <a:ea typeface="ＭＳ Ｐゴシック" charset="0"/>
              </a:rPr>
              <a:t>Change requests refer to </a:t>
            </a:r>
            <a:r>
              <a:rPr lang="en-US" sz="1800" b="1" dirty="0">
                <a:latin typeface="Tahoma" charset="0"/>
                <a:ea typeface="ＭＳ Ｐゴシック" charset="0"/>
              </a:rPr>
              <a:t>defects</a:t>
            </a:r>
            <a:r>
              <a:rPr lang="en-US" sz="1800" dirty="0">
                <a:latin typeface="Tahoma" charset="0"/>
                <a:ea typeface="ＭＳ Ｐゴシック" charset="0"/>
              </a:rPr>
              <a:t> or </a:t>
            </a:r>
            <a:r>
              <a:rPr lang="en-US" sz="1800" b="1" dirty="0">
                <a:latin typeface="Tahoma" charset="0"/>
                <a:ea typeface="ＭＳ Ｐゴシック" charset="0"/>
              </a:rPr>
              <a:t>limitations</a:t>
            </a:r>
          </a:p>
          <a:p>
            <a:pPr lvl="1">
              <a:lnSpc>
                <a:spcPct val="80000"/>
              </a:lnSpc>
              <a:buFont typeface="Monotype Sorts" charset="0"/>
              <a:buNone/>
            </a:pPr>
            <a:r>
              <a:rPr lang="en-US" sz="1800" dirty="0">
                <a:latin typeface="Tahoma" charset="0"/>
                <a:ea typeface="ＭＳ Ｐゴシック" charset="0"/>
              </a:rPr>
              <a:t>Their causes are </a:t>
            </a:r>
            <a:r>
              <a:rPr lang="en-US" sz="1800" b="1" dirty="0">
                <a:latin typeface="Tahoma" charset="0"/>
                <a:ea typeface="ＭＳ Ｐゴシック" charset="0"/>
              </a:rPr>
              <a:t>bugs</a:t>
            </a:r>
            <a:r>
              <a:rPr lang="en-US" sz="1800" dirty="0">
                <a:latin typeface="Tahoma" charset="0"/>
                <a:ea typeface="ＭＳ Ｐゴシック" charset="0"/>
              </a:rPr>
              <a:t> or </a:t>
            </a:r>
            <a:r>
              <a:rPr lang="en-US" sz="1800" b="1" dirty="0">
                <a:latin typeface="Tahoma" charset="0"/>
                <a:ea typeface="ＭＳ Ｐゴシック" charset="0"/>
              </a:rPr>
              <a:t>enhancement</a:t>
            </a:r>
            <a:r>
              <a:rPr lang="en-US" sz="1800" dirty="0">
                <a:latin typeface="Tahoma" charset="0"/>
                <a:ea typeface="ＭＳ Ｐゴシック" charset="0"/>
              </a:rPr>
              <a:t> requests</a:t>
            </a:r>
            <a:endParaRPr lang="en-US" sz="1800" b="1" dirty="0">
              <a:latin typeface="Tahoma" charset="0"/>
              <a:ea typeface="ＭＳ Ｐゴシック" charset="0"/>
            </a:endParaRPr>
          </a:p>
          <a:p>
            <a:pPr lvl="1">
              <a:lnSpc>
                <a:spcPct val="80000"/>
              </a:lnSpc>
              <a:buFont typeface="Monotype Sorts" charset="0"/>
              <a:buNone/>
            </a:pPr>
            <a:r>
              <a:rPr lang="en-US" sz="1800" dirty="0">
                <a:latin typeface="Tahoma" charset="0"/>
                <a:ea typeface="ＭＳ Ｐゴシック" charset="0"/>
              </a:rPr>
              <a:t>Bugs have </a:t>
            </a:r>
            <a:r>
              <a:rPr lang="en-US" sz="1800" b="1" dirty="0">
                <a:latin typeface="Tahoma" charset="0"/>
                <a:ea typeface="ＭＳ Ｐゴシック" charset="0"/>
              </a:rPr>
              <a:t>bug reports</a:t>
            </a:r>
            <a:r>
              <a:rPr lang="en-US" sz="1800" dirty="0">
                <a:latin typeface="Tahoma" charset="0"/>
                <a:ea typeface="ＭＳ Ｐゴシック" charset="0"/>
              </a:rPr>
              <a:t>; these are causes for change requests</a:t>
            </a:r>
          </a:p>
          <a:p>
            <a:pPr lvl="1">
              <a:lnSpc>
                <a:spcPct val="80000"/>
              </a:lnSpc>
              <a:buFont typeface="Monotype Sorts" charset="0"/>
              <a:buNone/>
            </a:pPr>
            <a:r>
              <a:rPr lang="en-US" sz="1800" dirty="0">
                <a:latin typeface="Tahoma" charset="0"/>
                <a:ea typeface="ＭＳ Ｐゴシック" charset="0"/>
              </a:rPr>
              <a:t>Enhancement requests are also change requests (but not caused by bugs)</a:t>
            </a:r>
          </a:p>
        </p:txBody>
      </p:sp>
    </p:spTree>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Rectangle 1026"/>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9634" name="Rectangle 1027"/>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69635" name="Rectangle 1028"/>
          <p:cNvSpPr>
            <a:spLocks noGrp="1" noChangeArrowheads="1"/>
          </p:cNvSpPr>
          <p:nvPr>
            <p:ph type="title"/>
          </p:nvPr>
        </p:nvSpPr>
        <p:spPr>
          <a:xfrm>
            <a:off x="228600" y="228600"/>
            <a:ext cx="8915400" cy="1143000"/>
          </a:xfrm>
          <a:noFill/>
        </p:spPr>
        <p:txBody>
          <a:bodyPr/>
          <a:lstStyle/>
          <a:p>
            <a:r>
              <a:rPr lang="en-US" dirty="0" smtClean="0">
                <a:latin typeface="Arial Black" charset="0"/>
                <a:ea typeface="ＭＳ Ｐゴシック" charset="0"/>
                <a:cs typeface="ＭＳ Ｐゴシック" charset="0"/>
              </a:rPr>
              <a:t>Change request processing</a:t>
            </a:r>
            <a:endParaRPr lang="en-US" dirty="0">
              <a:latin typeface="Arial Black" charset="0"/>
              <a:ea typeface="ＭＳ Ｐゴシック" charset="0"/>
              <a:cs typeface="ＭＳ Ｐゴシック" charset="0"/>
            </a:endParaRPr>
          </a:p>
        </p:txBody>
      </p:sp>
      <p:sp>
        <p:nvSpPr>
          <p:cNvPr id="69636" name="Rectangle 1029"/>
          <p:cNvSpPr>
            <a:spLocks noGrp="1" noChangeArrowheads="1"/>
          </p:cNvSpPr>
          <p:nvPr>
            <p:ph type="body" idx="1"/>
          </p:nvPr>
        </p:nvSpPr>
        <p:spPr>
          <a:xfrm>
            <a:off x="156592" y="1776413"/>
            <a:ext cx="9023920" cy="5181600"/>
          </a:xfrm>
          <a:noFill/>
        </p:spPr>
        <p:txBody>
          <a:bodyPr/>
          <a:lstStyle/>
          <a:p>
            <a:pPr>
              <a:lnSpc>
                <a:spcPct val="80000"/>
              </a:lnSpc>
              <a:buFont typeface="Monotype Sorts" charset="0"/>
              <a:buNone/>
            </a:pPr>
            <a:r>
              <a:rPr lang="en-US" sz="2400" dirty="0" smtClean="0">
                <a:latin typeface="Tahoma" charset="0"/>
                <a:ea typeface="ＭＳ Ｐゴシック" charset="0"/>
                <a:cs typeface="ＭＳ Ｐゴシック" charset="0"/>
              </a:rPr>
              <a:t>In which order do we process change requests?</a:t>
            </a:r>
            <a:endParaRPr lang="en-US" sz="2400" dirty="0">
              <a:latin typeface="Tahoma" charset="0"/>
              <a:ea typeface="ＭＳ Ｐゴシック" charset="0"/>
              <a:cs typeface="ＭＳ Ｐゴシック" charset="0"/>
            </a:endParaRPr>
          </a:p>
          <a:p>
            <a:pPr>
              <a:lnSpc>
                <a:spcPct val="80000"/>
              </a:lnSpc>
              <a:buFont typeface="Monotype Sorts" charset="0"/>
              <a:buNone/>
            </a:pPr>
            <a:r>
              <a:rPr lang="en-US" sz="2400" b="1" dirty="0" smtClean="0">
                <a:solidFill>
                  <a:srgbClr val="3366FF"/>
                </a:solidFill>
                <a:latin typeface="Tahoma" charset="0"/>
                <a:ea typeface="ＭＳ Ｐゴシック" charset="0"/>
                <a:cs typeface="ＭＳ Ｐゴシック" charset="0"/>
              </a:rPr>
              <a:t>1. Emergency </a:t>
            </a:r>
            <a:r>
              <a:rPr lang="en-US" sz="2400" b="1" dirty="0">
                <a:solidFill>
                  <a:srgbClr val="3366FF"/>
                </a:solidFill>
                <a:latin typeface="Tahoma" charset="0"/>
                <a:ea typeface="ＭＳ Ｐゴシック" charset="0"/>
                <a:cs typeface="ＭＳ Ｐゴシック" charset="0"/>
              </a:rPr>
              <a:t>Repairs</a:t>
            </a:r>
            <a:endParaRPr lang="en-US" sz="2400" dirty="0">
              <a:solidFill>
                <a:srgbClr val="3366FF"/>
              </a:solidFill>
              <a:latin typeface="Tahoma" charset="0"/>
              <a:ea typeface="ＭＳ Ｐゴシック" charset="0"/>
              <a:cs typeface="ＭＳ Ｐゴシック" charset="0"/>
            </a:endParaRPr>
          </a:p>
          <a:p>
            <a:pPr lvl="2">
              <a:lnSpc>
                <a:spcPct val="80000"/>
              </a:lnSpc>
              <a:buClr>
                <a:schemeClr val="tx1"/>
              </a:buClr>
              <a:buFontTx/>
              <a:buChar char="»"/>
            </a:pPr>
            <a:r>
              <a:rPr lang="en-US" sz="2000" dirty="0">
                <a:latin typeface="Tahoma" charset="0"/>
                <a:ea typeface="ＭＳ Ｐゴシック" charset="0"/>
              </a:rPr>
              <a:t>usually performed in a short time frame (1 week..1 month)</a:t>
            </a:r>
          </a:p>
          <a:p>
            <a:pPr lvl="2">
              <a:lnSpc>
                <a:spcPct val="80000"/>
              </a:lnSpc>
              <a:buClr>
                <a:schemeClr val="tx1"/>
              </a:buClr>
              <a:buFontTx/>
              <a:buChar char="»"/>
            </a:pPr>
            <a:r>
              <a:rPr lang="en-US" sz="2000" dirty="0">
                <a:latin typeface="Tahoma" charset="0"/>
                <a:ea typeface="ＭＳ Ｐゴシック" charset="0"/>
              </a:rPr>
              <a:t>often focus on a single program / module</a:t>
            </a:r>
          </a:p>
          <a:p>
            <a:pPr lvl="2">
              <a:lnSpc>
                <a:spcPct val="80000"/>
              </a:lnSpc>
              <a:buClr>
                <a:schemeClr val="tx1"/>
              </a:buClr>
              <a:buFontTx/>
              <a:buChar char="»"/>
            </a:pPr>
            <a:r>
              <a:rPr lang="en-US" sz="2000" dirty="0">
                <a:latin typeface="Tahoma" charset="0"/>
                <a:ea typeface="ＭＳ Ｐゴシック" charset="0"/>
              </a:rPr>
              <a:t>include all severity 1 and 2 defects</a:t>
            </a:r>
          </a:p>
          <a:p>
            <a:pPr lvl="2">
              <a:lnSpc>
                <a:spcPct val="80000"/>
              </a:lnSpc>
              <a:buClr>
                <a:schemeClr val="tx1"/>
              </a:buClr>
              <a:buFontTx/>
              <a:buChar char="»"/>
            </a:pPr>
            <a:r>
              <a:rPr lang="en-US" sz="2000" dirty="0">
                <a:latin typeface="Tahoma" charset="0"/>
                <a:ea typeface="ＭＳ Ｐゴシック" charset="0"/>
              </a:rPr>
              <a:t>u</a:t>
            </a:r>
            <a:r>
              <a:rPr lang="en-US" sz="2000" dirty="0" smtClean="0">
                <a:latin typeface="Tahoma" charset="0"/>
                <a:ea typeface="ＭＳ Ｐゴシック" charset="0"/>
              </a:rPr>
              <a:t>sed in </a:t>
            </a:r>
            <a:r>
              <a:rPr lang="en-US" sz="2000" dirty="0">
                <a:latin typeface="Tahoma" charset="0"/>
                <a:ea typeface="ＭＳ Ｐゴシック" charset="0"/>
              </a:rPr>
              <a:t>extreme programming</a:t>
            </a:r>
            <a:r>
              <a:rPr lang="en-US" sz="2000" b="1" dirty="0">
                <a:latin typeface="Tahoma" charset="0"/>
                <a:ea typeface="ＭＳ Ｐゴシック" charset="0"/>
              </a:rPr>
              <a:t> </a:t>
            </a:r>
            <a:r>
              <a:rPr lang="en-US" sz="2000" dirty="0">
                <a:latin typeface="Tahoma" charset="0"/>
                <a:ea typeface="ＭＳ Ｐゴシック" charset="0"/>
              </a:rPr>
              <a:t>(XP</a:t>
            </a:r>
            <a:r>
              <a:rPr lang="en-US" sz="2000" dirty="0" smtClean="0">
                <a:latin typeface="Tahoma" charset="0"/>
                <a:ea typeface="ＭＳ Ｐゴシック" charset="0"/>
              </a:rPr>
              <a:t>), test-driven development (TDD)</a:t>
            </a:r>
            <a:endParaRPr lang="en-US" sz="2000" dirty="0">
              <a:latin typeface="Tahoma" charset="0"/>
              <a:ea typeface="ＭＳ Ｐゴシック" charset="0"/>
            </a:endParaRPr>
          </a:p>
          <a:p>
            <a:pPr lvl="2">
              <a:lnSpc>
                <a:spcPct val="80000"/>
              </a:lnSpc>
              <a:buClr>
                <a:schemeClr val="tx1"/>
              </a:buClr>
              <a:buFontTx/>
              <a:buChar char="»"/>
            </a:pPr>
            <a:r>
              <a:rPr lang="en-US" sz="2000" dirty="0">
                <a:latin typeface="Tahoma" charset="0"/>
                <a:ea typeface="ＭＳ Ｐゴシック" charset="0"/>
              </a:rPr>
              <a:t>overall: cheap, quick benefits, but long-term risks </a:t>
            </a:r>
          </a:p>
          <a:p>
            <a:pPr lvl="1">
              <a:lnSpc>
                <a:spcPct val="80000"/>
              </a:lnSpc>
              <a:buClr>
                <a:schemeClr val="tx1"/>
              </a:buClr>
              <a:buFontTx/>
              <a:buNone/>
            </a:pPr>
            <a:r>
              <a:rPr lang="en-US" sz="2000" b="1" dirty="0" smtClean="0">
                <a:latin typeface="Tahoma" charset="0"/>
                <a:ea typeface="ＭＳ Ｐゴシック" charset="0"/>
              </a:rPr>
              <a:t>Emergency repairs occur </a:t>
            </a:r>
            <a:r>
              <a:rPr lang="en-US" sz="2000" b="1" dirty="0">
                <a:latin typeface="Tahoma" charset="0"/>
                <a:ea typeface="ＭＳ Ｐゴシック" charset="0"/>
              </a:rPr>
              <a:t>because:</a:t>
            </a:r>
          </a:p>
          <a:p>
            <a:pPr lvl="2">
              <a:lnSpc>
                <a:spcPct val="80000"/>
              </a:lnSpc>
              <a:buClr>
                <a:schemeClr val="tx1"/>
              </a:buClr>
              <a:buFontTx/>
              <a:buChar char="»"/>
            </a:pPr>
            <a:r>
              <a:rPr lang="en-US" sz="1800" dirty="0">
                <a:latin typeface="Tahoma" charset="0"/>
                <a:ea typeface="ＭＳ Ｐゴシック" charset="0"/>
              </a:rPr>
              <a:t>critical fault has to be removed (severity-1 change request)</a:t>
            </a:r>
          </a:p>
          <a:p>
            <a:pPr lvl="2">
              <a:lnSpc>
                <a:spcPct val="80000"/>
              </a:lnSpc>
              <a:buClr>
                <a:schemeClr val="tx1"/>
              </a:buClr>
              <a:buFontTx/>
              <a:buChar char="»"/>
            </a:pPr>
            <a:r>
              <a:rPr lang="en-US" sz="1800" dirty="0">
                <a:latin typeface="Tahoma" charset="0"/>
                <a:ea typeface="ＭＳ Ｐゴシック" charset="0"/>
              </a:rPr>
              <a:t>operating environment requires </a:t>
            </a:r>
            <a:r>
              <a:rPr lang="en-US" sz="1800" dirty="0" smtClean="0">
                <a:latin typeface="Tahoma" charset="0"/>
                <a:ea typeface="ＭＳ Ｐゴシック" charset="0"/>
              </a:rPr>
              <a:t>immediate change </a:t>
            </a:r>
            <a:r>
              <a:rPr lang="en-US" sz="1800" dirty="0">
                <a:latin typeface="Tahoma" charset="0"/>
                <a:ea typeface="ＭＳ Ｐゴシック" charset="0"/>
              </a:rPr>
              <a:t>for normal operation</a:t>
            </a:r>
          </a:p>
          <a:p>
            <a:pPr lvl="2">
              <a:lnSpc>
                <a:spcPct val="80000"/>
              </a:lnSpc>
              <a:buClr>
                <a:schemeClr val="tx1"/>
              </a:buClr>
              <a:buFontTx/>
              <a:buChar char="»"/>
            </a:pPr>
            <a:r>
              <a:rPr lang="en-US" sz="1800" dirty="0">
                <a:latin typeface="Tahoma" charset="0"/>
                <a:ea typeface="ＭＳ Ｐゴシック" charset="0"/>
              </a:rPr>
              <a:t>unanticipated business changes occur</a:t>
            </a:r>
          </a:p>
          <a:p>
            <a:pPr>
              <a:lnSpc>
                <a:spcPct val="80000"/>
              </a:lnSpc>
              <a:buClr>
                <a:schemeClr val="tx1"/>
              </a:buClr>
              <a:buFontTx/>
              <a:buNone/>
            </a:pPr>
            <a:r>
              <a:rPr lang="en-US" sz="2400" b="1" dirty="0" smtClean="0">
                <a:solidFill>
                  <a:srgbClr val="3366FF"/>
                </a:solidFill>
                <a:latin typeface="Tahoma" charset="0"/>
                <a:ea typeface="ＭＳ Ｐゴシック" charset="0"/>
                <a:cs typeface="ＭＳ Ｐゴシック" charset="0"/>
              </a:rPr>
              <a:t>2. Scheduled </a:t>
            </a:r>
            <a:r>
              <a:rPr lang="en-US" sz="2400" b="1" dirty="0">
                <a:solidFill>
                  <a:srgbClr val="3366FF"/>
                </a:solidFill>
                <a:latin typeface="Tahoma" charset="0"/>
                <a:ea typeface="ＭＳ Ｐゴシック" charset="0"/>
                <a:cs typeface="ＭＳ Ｐゴシック" charset="0"/>
              </a:rPr>
              <a:t>Repairs</a:t>
            </a:r>
          </a:p>
          <a:p>
            <a:pPr lvl="2">
              <a:lnSpc>
                <a:spcPct val="80000"/>
              </a:lnSpc>
              <a:buClr>
                <a:schemeClr val="tx1"/>
              </a:buClr>
              <a:buFontTx/>
              <a:buChar char="»"/>
            </a:pPr>
            <a:r>
              <a:rPr lang="en-US" sz="1800" dirty="0">
                <a:latin typeface="Tahoma" charset="0"/>
                <a:ea typeface="ＭＳ Ｐゴシック" charset="0"/>
              </a:rPr>
              <a:t>fix defects that do not require immediate attention</a:t>
            </a:r>
          </a:p>
          <a:p>
            <a:pPr lvl="2">
              <a:lnSpc>
                <a:spcPct val="80000"/>
              </a:lnSpc>
              <a:buClr>
                <a:schemeClr val="tx1"/>
              </a:buClr>
              <a:buFontTx/>
              <a:buChar char="»"/>
            </a:pPr>
            <a:r>
              <a:rPr lang="en-US" sz="1800" dirty="0">
                <a:latin typeface="Tahoma" charset="0"/>
                <a:ea typeface="ＭＳ Ｐゴシック" charset="0"/>
              </a:rPr>
              <a:t>re-examine all emergency repairs</a:t>
            </a:r>
          </a:p>
          <a:p>
            <a:pPr lvl="2">
              <a:lnSpc>
                <a:spcPct val="80000"/>
              </a:lnSpc>
              <a:buClr>
                <a:schemeClr val="tx1"/>
              </a:buClr>
              <a:buFontTx/>
              <a:buChar char="»"/>
            </a:pPr>
            <a:r>
              <a:rPr lang="en-US" sz="1800" dirty="0">
                <a:latin typeface="Tahoma" charset="0"/>
                <a:ea typeface="ＭＳ Ｐゴシック" charset="0"/>
              </a:rPr>
              <a:t>service (non-critical) severity 3 and 4 defects</a:t>
            </a:r>
          </a:p>
          <a:p>
            <a:pPr lvl="2">
              <a:lnSpc>
                <a:spcPct val="80000"/>
              </a:lnSpc>
              <a:buClr>
                <a:schemeClr val="tx1"/>
              </a:buClr>
              <a:buFontTx/>
              <a:buChar char="»"/>
            </a:pPr>
            <a:r>
              <a:rPr lang="en-US" sz="1800" dirty="0">
                <a:latin typeface="Tahoma" charset="0"/>
                <a:ea typeface="ＭＳ Ｐゴシック" charset="0"/>
              </a:rPr>
              <a:t>overall: expensive, late benefits, but low risks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1682"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1683" name="Rectangle 4"/>
          <p:cNvSpPr>
            <a:spLocks noGrp="1" noChangeArrowheads="1"/>
          </p:cNvSpPr>
          <p:nvPr>
            <p:ph type="title"/>
          </p:nvPr>
        </p:nvSpPr>
        <p:spPr>
          <a:xfrm>
            <a:off x="406400" y="228600"/>
            <a:ext cx="8737600" cy="1143000"/>
          </a:xfrm>
          <a:noFill/>
        </p:spPr>
        <p:txBody>
          <a:bodyPr/>
          <a:lstStyle/>
          <a:p>
            <a:r>
              <a:rPr lang="en-US" b="1">
                <a:latin typeface="Arial Black" charset="0"/>
                <a:ea typeface="ＭＳ Ｐゴシック" charset="0"/>
                <a:cs typeface="ＭＳ Ｐゴシック" charset="0"/>
              </a:rPr>
              <a:t>Step 2 - Impact Analysis</a:t>
            </a:r>
          </a:p>
        </p:txBody>
      </p:sp>
      <p:sp>
        <p:nvSpPr>
          <p:cNvPr id="71684" name="Rectangle 5"/>
          <p:cNvSpPr>
            <a:spLocks noGrp="1" noChangeArrowheads="1"/>
          </p:cNvSpPr>
          <p:nvPr>
            <p:ph type="body" idx="1"/>
          </p:nvPr>
        </p:nvSpPr>
        <p:spPr>
          <a:xfrm>
            <a:off x="228600" y="1828800"/>
            <a:ext cx="8915400" cy="5029200"/>
          </a:xfrm>
          <a:noFill/>
        </p:spPr>
        <p:txBody>
          <a:bodyPr/>
          <a:lstStyle/>
          <a:p>
            <a:pPr marL="609600" indent="-609600">
              <a:lnSpc>
                <a:spcPct val="90000"/>
              </a:lnSpc>
              <a:buFont typeface="Monotype Sorts" charset="0"/>
              <a:buNone/>
            </a:pPr>
            <a:r>
              <a:rPr lang="en-US" sz="2000" b="1" dirty="0">
                <a:latin typeface="Tahoma" charset="0"/>
                <a:ea typeface="ＭＳ Ｐゴシック" charset="0"/>
                <a:cs typeface="ＭＳ Ｐゴシック" charset="0"/>
              </a:rPr>
              <a:t>    </a:t>
            </a:r>
            <a:r>
              <a:rPr lang="en-US" sz="2000" b="1" dirty="0">
                <a:solidFill>
                  <a:srgbClr val="3366FF"/>
                </a:solidFill>
                <a:latin typeface="Tahoma" charset="0"/>
                <a:ea typeface="ＭＳ Ｐゴシック" charset="0"/>
                <a:cs typeface="ＭＳ Ｐゴシック" charset="0"/>
              </a:rPr>
              <a:t>Impact Analysis (IA)</a:t>
            </a:r>
            <a:endParaRPr lang="en-US" sz="2000" dirty="0">
              <a:solidFill>
                <a:srgbClr val="3366FF"/>
              </a:solidFill>
              <a:latin typeface="Tahoma" charset="0"/>
              <a:ea typeface="ＭＳ Ｐゴシック" charset="0"/>
              <a:cs typeface="ＭＳ Ｐゴシック" charset="0"/>
            </a:endParaRPr>
          </a:p>
          <a:p>
            <a:pPr marL="990600" lvl="1" indent="-533400">
              <a:lnSpc>
                <a:spcPct val="90000"/>
              </a:lnSpc>
              <a:buClr>
                <a:schemeClr val="tx1"/>
              </a:buClr>
              <a:buFontTx/>
              <a:buChar char="–"/>
            </a:pPr>
            <a:r>
              <a:rPr lang="en-US" sz="2000" b="1" dirty="0">
                <a:latin typeface="Tahoma" charset="0"/>
                <a:ea typeface="ＭＳ Ｐゴシック" charset="0"/>
              </a:rPr>
              <a:t>identifies</a:t>
            </a:r>
            <a:r>
              <a:rPr lang="en-US" sz="2000" dirty="0">
                <a:latin typeface="Tahoma" charset="0"/>
                <a:ea typeface="ＭＳ Ｐゴシック" charset="0"/>
              </a:rPr>
              <a:t> all (sub)systems affected by a change request</a:t>
            </a:r>
          </a:p>
          <a:p>
            <a:pPr marL="990600" lvl="1" indent="-533400">
              <a:lnSpc>
                <a:spcPct val="90000"/>
              </a:lnSpc>
              <a:buClr>
                <a:schemeClr val="tx1"/>
              </a:buClr>
              <a:buFontTx/>
              <a:buChar char="–"/>
            </a:pPr>
            <a:r>
              <a:rPr lang="en-US" sz="2000" dirty="0">
                <a:latin typeface="Tahoma" charset="0"/>
                <a:ea typeface="ＭＳ Ｐゴシック" charset="0"/>
              </a:rPr>
              <a:t>these are called the </a:t>
            </a:r>
            <a:r>
              <a:rPr lang="en-US" sz="2000" b="1" dirty="0">
                <a:latin typeface="Tahoma" charset="0"/>
                <a:ea typeface="ＭＳ Ｐゴシック" charset="0"/>
              </a:rPr>
              <a:t>change</a:t>
            </a:r>
            <a:r>
              <a:rPr lang="en-US" sz="2000" dirty="0">
                <a:latin typeface="Tahoma" charset="0"/>
                <a:ea typeface="ＭＳ Ｐゴシック" charset="0"/>
              </a:rPr>
              <a:t> </a:t>
            </a:r>
            <a:r>
              <a:rPr lang="en-US" sz="2000" b="1" dirty="0">
                <a:latin typeface="Tahoma" charset="0"/>
                <a:ea typeface="ＭＳ Ｐゴシック" charset="0"/>
              </a:rPr>
              <a:t>scope</a:t>
            </a:r>
            <a:r>
              <a:rPr lang="en-US" sz="2000" dirty="0">
                <a:latin typeface="Tahoma" charset="0"/>
                <a:ea typeface="ＭＳ Ｐゴシック" charset="0"/>
              </a:rPr>
              <a:t> </a:t>
            </a:r>
          </a:p>
          <a:p>
            <a:pPr marL="990600" lvl="1" indent="-533400">
              <a:lnSpc>
                <a:spcPct val="90000"/>
              </a:lnSpc>
              <a:buClr>
                <a:schemeClr val="tx1"/>
              </a:buClr>
              <a:buFontTx/>
              <a:buChar char="–"/>
            </a:pPr>
            <a:r>
              <a:rPr lang="en-US" sz="2000" dirty="0">
                <a:latin typeface="Tahoma" charset="0"/>
                <a:ea typeface="ＭＳ Ｐゴシック" charset="0"/>
              </a:rPr>
              <a:t>develops an </a:t>
            </a:r>
            <a:r>
              <a:rPr lang="en-US" sz="2000" b="1" dirty="0">
                <a:latin typeface="Tahoma" charset="0"/>
                <a:ea typeface="ＭＳ Ｐゴシック" charset="0"/>
              </a:rPr>
              <a:t>estimate</a:t>
            </a:r>
            <a:r>
              <a:rPr lang="en-US" sz="2000" dirty="0">
                <a:latin typeface="Tahoma" charset="0"/>
                <a:ea typeface="ＭＳ Ｐゴシック" charset="0"/>
              </a:rPr>
              <a:t> of the resources needed to accomplish the change</a:t>
            </a:r>
          </a:p>
          <a:p>
            <a:pPr marL="990600" lvl="1" indent="-533400">
              <a:lnSpc>
                <a:spcPct val="90000"/>
              </a:lnSpc>
              <a:buClr>
                <a:schemeClr val="tx1"/>
              </a:buClr>
              <a:buFontTx/>
              <a:buChar char="–"/>
            </a:pPr>
            <a:r>
              <a:rPr lang="en-US" sz="2000" dirty="0">
                <a:latin typeface="Tahoma" charset="0"/>
                <a:ea typeface="ＭＳ Ｐゴシック" charset="0"/>
              </a:rPr>
              <a:t>analyze </a:t>
            </a:r>
            <a:r>
              <a:rPr lang="en-US" sz="2000" b="1" dirty="0">
                <a:latin typeface="Tahoma" charset="0"/>
                <a:ea typeface="ＭＳ Ｐゴシック" charset="0"/>
              </a:rPr>
              <a:t>cost</a:t>
            </a:r>
            <a:r>
              <a:rPr lang="en-US" sz="2000" dirty="0">
                <a:latin typeface="Tahoma" charset="0"/>
                <a:ea typeface="ＭＳ Ｐゴシック" charset="0"/>
              </a:rPr>
              <a:t> </a:t>
            </a:r>
            <a:r>
              <a:rPr lang="en-US" sz="2000" dirty="0" err="1">
                <a:latin typeface="Tahoma" charset="0"/>
                <a:ea typeface="ＭＳ Ｐゴシック" charset="0"/>
              </a:rPr>
              <a:t>vs</a:t>
            </a:r>
            <a:r>
              <a:rPr lang="en-US" sz="2000" dirty="0">
                <a:latin typeface="Tahoma" charset="0"/>
                <a:ea typeface="ＭＳ Ｐゴシック" charset="0"/>
              </a:rPr>
              <a:t> </a:t>
            </a:r>
            <a:r>
              <a:rPr lang="en-US" sz="2000" b="1" dirty="0">
                <a:latin typeface="Tahoma" charset="0"/>
                <a:ea typeface="ＭＳ Ｐゴシック" charset="0"/>
              </a:rPr>
              <a:t>benefits </a:t>
            </a:r>
            <a:r>
              <a:rPr lang="en-US" sz="2000" dirty="0">
                <a:latin typeface="Tahoma" charset="0"/>
                <a:ea typeface="ＭＳ Ｐゴシック" charset="0"/>
              </a:rPr>
              <a:t>of the change</a:t>
            </a:r>
          </a:p>
          <a:p>
            <a:pPr marL="990600" lvl="1" indent="-533400">
              <a:lnSpc>
                <a:spcPct val="90000"/>
              </a:lnSpc>
              <a:buClr>
                <a:schemeClr val="tx1"/>
              </a:buClr>
              <a:buFontTx/>
              <a:buChar char="–"/>
            </a:pPr>
            <a:r>
              <a:rPr lang="en-US" sz="2000" dirty="0">
                <a:latin typeface="Tahoma" charset="0"/>
                <a:ea typeface="ＭＳ Ｐゴシック" charset="0"/>
              </a:rPr>
              <a:t>communicate the change </a:t>
            </a:r>
            <a:r>
              <a:rPr lang="en-US" sz="2000" b="1" dirty="0">
                <a:latin typeface="Tahoma" charset="0"/>
                <a:ea typeface="ＭＳ Ｐゴシック" charset="0"/>
              </a:rPr>
              <a:t>complexity</a:t>
            </a:r>
            <a:r>
              <a:rPr lang="en-US" sz="2000" dirty="0">
                <a:latin typeface="Tahoma" charset="0"/>
                <a:ea typeface="ＭＳ Ｐゴシック" charset="0"/>
              </a:rPr>
              <a:t> to stakeholders</a:t>
            </a:r>
            <a:br>
              <a:rPr lang="en-US" sz="2000" dirty="0">
                <a:latin typeface="Tahoma" charset="0"/>
                <a:ea typeface="ＭＳ Ｐゴシック" charset="0"/>
              </a:rPr>
            </a:br>
            <a:r>
              <a:rPr lang="en-US" sz="2000" dirty="0">
                <a:latin typeface="Tahoma" charset="0"/>
                <a:ea typeface="ＭＳ Ｐゴシック" charset="0"/>
              </a:rPr>
              <a:t>(e.g. customers, project managers)</a:t>
            </a:r>
            <a:endParaRPr lang="en-US" sz="2000" b="1" dirty="0">
              <a:latin typeface="Tahoma" charset="0"/>
              <a:ea typeface="ＭＳ Ｐゴシック" charset="0"/>
            </a:endParaRPr>
          </a:p>
          <a:p>
            <a:pPr marL="990600" lvl="1" indent="-533400">
              <a:lnSpc>
                <a:spcPct val="90000"/>
              </a:lnSpc>
              <a:buClr>
                <a:schemeClr val="tx1"/>
              </a:buClr>
              <a:buFontTx/>
              <a:buNone/>
            </a:pPr>
            <a:endParaRPr lang="en-US" sz="2000" dirty="0">
              <a:latin typeface="Tahoma" charset="0"/>
              <a:ea typeface="ＭＳ Ｐゴシック" charset="0"/>
            </a:endParaRPr>
          </a:p>
          <a:p>
            <a:pPr marL="990600" lvl="1" indent="-533400">
              <a:lnSpc>
                <a:spcPct val="90000"/>
              </a:lnSpc>
              <a:buClr>
                <a:schemeClr val="tx1"/>
              </a:buClr>
              <a:buFontTx/>
              <a:buNone/>
            </a:pPr>
            <a:r>
              <a:rPr lang="en-US" sz="2000" dirty="0">
                <a:latin typeface="Tahoma" charset="0"/>
                <a:ea typeface="ＭＳ Ｐゴシック" charset="0"/>
              </a:rPr>
              <a:t>IA is different from identifying the </a:t>
            </a:r>
            <a:r>
              <a:rPr lang="en-US" sz="2000" b="1" dirty="0">
                <a:latin typeface="Tahoma" charset="0"/>
                <a:ea typeface="ＭＳ Ｐゴシック" charset="0"/>
              </a:rPr>
              <a:t>causes </a:t>
            </a:r>
            <a:r>
              <a:rPr lang="en-US" sz="2000" dirty="0">
                <a:latin typeface="Tahoma" charset="0"/>
                <a:ea typeface="ＭＳ Ｐゴシック" charset="0"/>
              </a:rPr>
              <a:t>of the problem</a:t>
            </a:r>
          </a:p>
          <a:p>
            <a:pPr marL="990600" lvl="1" indent="-533400">
              <a:lnSpc>
                <a:spcPct val="90000"/>
              </a:lnSpc>
              <a:buClr>
                <a:schemeClr val="tx1"/>
              </a:buClr>
              <a:buFontTx/>
              <a:buNone/>
            </a:pPr>
            <a:r>
              <a:rPr lang="en-US" sz="2000" dirty="0">
                <a:latin typeface="Tahoma" charset="0"/>
                <a:ea typeface="ＭＳ Ｐゴシック" charset="0"/>
              </a:rPr>
              <a:t>IA identifies </a:t>
            </a:r>
            <a:r>
              <a:rPr lang="en-US" sz="2000" b="1" dirty="0">
                <a:latin typeface="Tahoma" charset="0"/>
                <a:ea typeface="ＭＳ Ｐゴシック" charset="0"/>
              </a:rPr>
              <a:t>effects </a:t>
            </a:r>
            <a:r>
              <a:rPr lang="en-US" sz="2000" dirty="0">
                <a:latin typeface="Tahoma" charset="0"/>
                <a:ea typeface="ＭＳ Ｐゴシック" charset="0"/>
              </a:rPr>
              <a:t>of the reparation only!</a:t>
            </a:r>
          </a:p>
          <a:p>
            <a:pPr marL="990600" lvl="1" indent="-533400">
              <a:lnSpc>
                <a:spcPct val="90000"/>
              </a:lnSpc>
              <a:buClr>
                <a:schemeClr val="tx1"/>
              </a:buClr>
              <a:buFontTx/>
              <a:buNone/>
            </a:pPr>
            <a:endParaRPr lang="en-US" sz="2000" b="1" dirty="0">
              <a:latin typeface="Tahoma" charset="0"/>
              <a:ea typeface="ＭＳ Ｐゴシック" charset="0"/>
            </a:endParaRPr>
          </a:p>
          <a:p>
            <a:pPr marL="990600" lvl="1" indent="-533400">
              <a:lnSpc>
                <a:spcPct val="90000"/>
              </a:lnSpc>
              <a:buClr>
                <a:schemeClr val="tx1"/>
              </a:buClr>
              <a:buFontTx/>
              <a:buNone/>
            </a:pPr>
            <a:r>
              <a:rPr lang="en-US" sz="2000" b="1" dirty="0">
                <a:solidFill>
                  <a:srgbClr val="3366FF"/>
                </a:solidFill>
                <a:latin typeface="Tahoma" charset="0"/>
                <a:ea typeface="ＭＳ Ｐゴシック" charset="0"/>
              </a:rPr>
              <a:t>Steps:</a:t>
            </a:r>
          </a:p>
          <a:p>
            <a:pPr marL="1371600" lvl="2" indent="-457200">
              <a:lnSpc>
                <a:spcPct val="90000"/>
              </a:lnSpc>
              <a:buClr>
                <a:schemeClr val="tx1"/>
              </a:buClr>
              <a:buFontTx/>
              <a:buAutoNum type="arabicPeriod"/>
            </a:pPr>
            <a:r>
              <a:rPr lang="en-US" sz="1800" b="1" dirty="0">
                <a:latin typeface="Tahoma" charset="0"/>
                <a:ea typeface="ＭＳ Ｐゴシック" charset="0"/>
              </a:rPr>
              <a:t>Evaluate change requests	= </a:t>
            </a:r>
            <a:r>
              <a:rPr lang="en-US" sz="1800" b="1" dirty="0">
                <a:solidFill>
                  <a:srgbClr val="3366FF"/>
                </a:solidFill>
                <a:latin typeface="Tahoma" charset="0"/>
                <a:ea typeface="ＭＳ Ｐゴシック" charset="0"/>
              </a:rPr>
              <a:t>what</a:t>
            </a:r>
            <a:r>
              <a:rPr lang="en-US" sz="1800" b="1" dirty="0">
                <a:latin typeface="Tahoma" charset="0"/>
                <a:ea typeface="ＭＳ Ｐゴシック" charset="0"/>
              </a:rPr>
              <a:t> needs to be modified</a:t>
            </a:r>
            <a:endParaRPr lang="en-US" sz="1800" dirty="0">
              <a:latin typeface="Tahoma" charset="0"/>
              <a:ea typeface="ＭＳ Ｐゴシック" charset="0"/>
            </a:endParaRPr>
          </a:p>
          <a:p>
            <a:pPr marL="1371600" lvl="2" indent="-457200">
              <a:lnSpc>
                <a:spcPct val="90000"/>
              </a:lnSpc>
              <a:buClr>
                <a:schemeClr val="tx1"/>
              </a:buClr>
              <a:buFontTx/>
              <a:buAutoNum type="arabicPeriod" startAt="2"/>
            </a:pPr>
            <a:r>
              <a:rPr lang="en-US" sz="1800" b="1" dirty="0">
                <a:latin typeface="Tahoma" charset="0"/>
                <a:ea typeface="ＭＳ Ｐゴシック" charset="0"/>
              </a:rPr>
              <a:t>Estimate change resources	= </a:t>
            </a:r>
            <a:r>
              <a:rPr lang="en-US" sz="1800" b="1" dirty="0">
                <a:solidFill>
                  <a:srgbClr val="3366FF"/>
                </a:solidFill>
                <a:latin typeface="Tahoma" charset="0"/>
                <a:ea typeface="ＭＳ Ｐゴシック" charset="0"/>
              </a:rPr>
              <a:t>how</a:t>
            </a:r>
            <a:r>
              <a:rPr lang="en-US" sz="1800" b="1" dirty="0">
                <a:latin typeface="Tahoma" charset="0"/>
                <a:ea typeface="ＭＳ Ｐゴシック" charset="0"/>
              </a:rPr>
              <a:t> we can best do the change</a:t>
            </a:r>
          </a:p>
        </p:txBody>
      </p:sp>
    </p:spTree>
  </p:cSld>
  <p:clrMapOvr>
    <a:masterClrMapping/>
  </p:clrMapOvr>
  <p:transition xmlns:p14="http://schemas.microsoft.com/office/powerpoint/2010/main" spd="med">
    <p:zoom/>
  </p:transition>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3730"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3731" name="Rectangle 4"/>
          <p:cNvSpPr>
            <a:spLocks noGrp="1" noChangeArrowheads="1"/>
          </p:cNvSpPr>
          <p:nvPr>
            <p:ph type="title"/>
          </p:nvPr>
        </p:nvSpPr>
        <p:spPr>
          <a:xfrm>
            <a:off x="304800" y="228600"/>
            <a:ext cx="8686800" cy="1143000"/>
          </a:xfrm>
          <a:noFill/>
        </p:spPr>
        <p:txBody>
          <a:bodyPr/>
          <a:lstStyle/>
          <a:p>
            <a:r>
              <a:rPr lang="en-US" sz="3600" b="1" dirty="0">
                <a:latin typeface="Arial Black" charset="0"/>
                <a:ea typeface="ＭＳ Ｐゴシック" charset="0"/>
                <a:cs typeface="ＭＳ Ｐゴシック" charset="0"/>
              </a:rPr>
              <a:t>Step 2 - Impact </a:t>
            </a:r>
            <a:r>
              <a:rPr lang="en-US" sz="3600" b="1" dirty="0" smtClean="0">
                <a:latin typeface="Arial Black" charset="0"/>
                <a:ea typeface="ＭＳ Ｐゴシック" charset="0"/>
                <a:cs typeface="ＭＳ Ｐゴシック" charset="0"/>
              </a:rPr>
              <a:t>Analysis</a:t>
            </a:r>
            <a:r>
              <a:rPr lang="en-US" b="1" dirty="0">
                <a:latin typeface="Arial Black" charset="0"/>
                <a:ea typeface="ＭＳ Ｐゴシック" charset="0"/>
                <a:cs typeface="ＭＳ Ｐゴシック" charset="0"/>
              </a:rPr>
              <a:t>:</a:t>
            </a:r>
            <a:r>
              <a:rPr lang="en-US" sz="3600" dirty="0" smtClean="0">
                <a:latin typeface="Arial Black" charset="0"/>
                <a:ea typeface="ＭＳ Ｐゴシック" charset="0"/>
                <a:cs typeface="ＭＳ Ｐゴシック" charset="0"/>
              </a:rPr>
              <a:t> What</a:t>
            </a:r>
            <a:endParaRPr lang="en-US" sz="3600" dirty="0">
              <a:latin typeface="Arial Black" charset="0"/>
              <a:ea typeface="ＭＳ Ｐゴシック" charset="0"/>
              <a:cs typeface="ＭＳ Ｐゴシック" charset="0"/>
            </a:endParaRPr>
          </a:p>
        </p:txBody>
      </p:sp>
      <p:sp>
        <p:nvSpPr>
          <p:cNvPr id="73732" name="Rectangle 5"/>
          <p:cNvSpPr>
            <a:spLocks noGrp="1" noChangeArrowheads="1"/>
          </p:cNvSpPr>
          <p:nvPr>
            <p:ph type="body" idx="1"/>
          </p:nvPr>
        </p:nvSpPr>
        <p:spPr>
          <a:xfrm>
            <a:off x="457200" y="2057400"/>
            <a:ext cx="8382000" cy="4572000"/>
          </a:xfrm>
          <a:noFill/>
        </p:spPr>
        <p:txBody>
          <a:bodyPr/>
          <a:lstStyle/>
          <a:p>
            <a:pPr marL="609600" indent="-609600">
              <a:buFont typeface="Monotype Sorts" charset="0"/>
              <a:buAutoNum type="arabicPeriod"/>
            </a:pPr>
            <a:r>
              <a:rPr lang="en-US" sz="2800" b="1" dirty="0">
                <a:latin typeface="Tahoma" charset="0"/>
                <a:ea typeface="ＭＳ Ｐゴシック" charset="0"/>
                <a:cs typeface="ＭＳ Ｐゴシック" charset="0"/>
              </a:rPr>
              <a:t>Evaluate Change Requests</a:t>
            </a:r>
          </a:p>
          <a:p>
            <a:pPr marL="1371600" lvl="2" indent="-457200">
              <a:buClr>
                <a:schemeClr val="tx1"/>
              </a:buClr>
              <a:buFontTx/>
              <a:buChar char="•"/>
            </a:pPr>
            <a:r>
              <a:rPr lang="en-US" sz="2000" b="1" dirty="0">
                <a:latin typeface="Tahoma" charset="0"/>
                <a:ea typeface="ＭＳ Ｐゴシック" charset="0"/>
              </a:rPr>
              <a:t>look for potential impact</a:t>
            </a:r>
            <a:r>
              <a:rPr lang="en-US" sz="2000" dirty="0">
                <a:latin typeface="Tahoma" charset="0"/>
                <a:ea typeface="ＭＳ Ｐゴシック" charset="0"/>
              </a:rPr>
              <a:t> </a:t>
            </a:r>
            <a:r>
              <a:rPr lang="en-US" sz="2000" dirty="0" smtClean="0">
                <a:latin typeface="Tahoma" charset="0"/>
                <a:ea typeface="ＭＳ Ｐゴシック" charset="0"/>
              </a:rPr>
              <a:t>on:</a:t>
            </a:r>
          </a:p>
          <a:p>
            <a:pPr marL="1828800" lvl="3" indent="-457200">
              <a:buClr>
                <a:schemeClr val="tx1"/>
              </a:buClr>
            </a:pPr>
            <a:r>
              <a:rPr lang="en-US" dirty="0" smtClean="0">
                <a:latin typeface="Tahoma" charset="0"/>
                <a:ea typeface="ＭＳ Ｐゴシック" charset="0"/>
              </a:rPr>
              <a:t>existing software, </a:t>
            </a:r>
            <a:r>
              <a:rPr lang="en-US" dirty="0">
                <a:latin typeface="Tahoma" charset="0"/>
                <a:ea typeface="ＭＳ Ｐゴシック" charset="0"/>
              </a:rPr>
              <a:t>hardware, documentation, </a:t>
            </a:r>
            <a:r>
              <a:rPr lang="en-US" dirty="0" smtClean="0">
                <a:latin typeface="Tahoma" charset="0"/>
                <a:ea typeface="ＭＳ Ｐゴシック" charset="0"/>
              </a:rPr>
              <a:t>personnel</a:t>
            </a:r>
            <a:endParaRPr lang="en-US" dirty="0">
              <a:latin typeface="Tahoma" charset="0"/>
              <a:ea typeface="ＭＳ Ｐゴシック" charset="0"/>
            </a:endParaRPr>
          </a:p>
          <a:p>
            <a:pPr marL="1371600" lvl="2" indent="-457200">
              <a:buClr>
                <a:srgbClr val="000000"/>
              </a:buClr>
              <a:buFontTx/>
              <a:buChar char="•"/>
            </a:pPr>
            <a:r>
              <a:rPr lang="en-US" sz="2000" b="1" dirty="0">
                <a:solidFill>
                  <a:srgbClr val="000000"/>
                </a:solidFill>
                <a:latin typeface="Tahoma" charset="0"/>
                <a:ea typeface="ＭＳ Ｐゴシック" charset="0"/>
              </a:rPr>
              <a:t>w</a:t>
            </a:r>
            <a:r>
              <a:rPr lang="en-US" sz="2000" b="1" dirty="0" smtClean="0">
                <a:solidFill>
                  <a:srgbClr val="000000"/>
                </a:solidFill>
                <a:latin typeface="Tahoma" charset="0"/>
                <a:ea typeface="ＭＳ Ｐゴシック" charset="0"/>
              </a:rPr>
              <a:t>ithout this, we won’t know</a:t>
            </a:r>
            <a:endParaRPr lang="en-US" sz="2400" dirty="0" smtClean="0">
              <a:latin typeface="Tahoma" charset="0"/>
              <a:ea typeface="ＭＳ Ｐゴシック" charset="0"/>
            </a:endParaRPr>
          </a:p>
          <a:p>
            <a:pPr marL="1828800" lvl="3" indent="-457200">
              <a:buClr>
                <a:srgbClr val="000000"/>
              </a:buClr>
            </a:pPr>
            <a:r>
              <a:rPr lang="en-US" dirty="0" smtClean="0">
                <a:solidFill>
                  <a:srgbClr val="000000"/>
                </a:solidFill>
                <a:latin typeface="Tahoma" charset="0"/>
                <a:ea typeface="ＭＳ Ｐゴシック" charset="0"/>
              </a:rPr>
              <a:t>how much the change will cost</a:t>
            </a:r>
          </a:p>
          <a:p>
            <a:pPr marL="1828800" lvl="3" indent="-457200">
              <a:buClr>
                <a:srgbClr val="000000"/>
              </a:buClr>
            </a:pPr>
            <a:r>
              <a:rPr lang="en-US" dirty="0">
                <a:solidFill>
                  <a:srgbClr val="000000"/>
                </a:solidFill>
                <a:latin typeface="Tahoma" charset="0"/>
                <a:ea typeface="ＭＳ Ｐゴシック" charset="0"/>
              </a:rPr>
              <a:t>w</a:t>
            </a:r>
            <a:r>
              <a:rPr lang="en-US" dirty="0" smtClean="0">
                <a:solidFill>
                  <a:srgbClr val="000000"/>
                </a:solidFill>
                <a:latin typeface="Tahoma" charset="0"/>
                <a:ea typeface="ＭＳ Ｐゴシック" charset="0"/>
              </a:rPr>
              <a:t>hat the change will affect (and thus potentially break)</a:t>
            </a:r>
            <a:endParaRPr lang="en-US" sz="1600" dirty="0" smtClean="0">
              <a:latin typeface="Tahoma" charset="0"/>
              <a:ea typeface="ＭＳ Ｐゴシック" charset="0"/>
            </a:endParaRPr>
          </a:p>
          <a:p>
            <a:pPr marL="990600" lvl="1" indent="-533400">
              <a:buFont typeface="Monotype Sorts" charset="0"/>
              <a:buNone/>
            </a:pPr>
            <a:endParaRPr lang="en-US" sz="2400" b="1" dirty="0" smtClean="0">
              <a:latin typeface="Tahoma" charset="0"/>
              <a:ea typeface="ＭＳ Ｐゴシック" charset="0"/>
            </a:endParaRPr>
          </a:p>
          <a:p>
            <a:pPr marL="990600" lvl="1" indent="-533400">
              <a:buFont typeface="Monotype Sorts" charset="0"/>
              <a:buNone/>
            </a:pPr>
            <a:r>
              <a:rPr lang="en-US" sz="2400" b="1" dirty="0" smtClean="0">
                <a:latin typeface="Tahoma" charset="0"/>
                <a:ea typeface="ＭＳ Ｐゴシック" charset="0"/>
              </a:rPr>
              <a:t>Problems:</a:t>
            </a:r>
            <a:endParaRPr lang="en-US" sz="2400" b="1" dirty="0">
              <a:latin typeface="Tahoma" charset="0"/>
              <a:ea typeface="ＭＳ Ｐゴシック" charset="0"/>
            </a:endParaRPr>
          </a:p>
          <a:p>
            <a:pPr marL="1371600" lvl="2" indent="-457200">
              <a:buClr>
                <a:schemeClr val="tx1"/>
              </a:buClr>
              <a:buFontTx/>
              <a:buChar char="•"/>
            </a:pPr>
            <a:r>
              <a:rPr lang="en-US" sz="2000" dirty="0">
                <a:latin typeface="Tahoma" charset="0"/>
                <a:ea typeface="ＭＳ Ｐゴシック" charset="0"/>
              </a:rPr>
              <a:t>documentation </a:t>
            </a:r>
            <a:r>
              <a:rPr lang="en-US" sz="2000" dirty="0" smtClean="0">
                <a:latin typeface="Tahoma" charset="0"/>
                <a:ea typeface="ＭＳ Ｐゴシック" charset="0"/>
              </a:rPr>
              <a:t>doesn’</a:t>
            </a:r>
            <a:r>
              <a:rPr lang="en-US" altLang="ja-JP" sz="2000" dirty="0" smtClean="0">
                <a:latin typeface="Tahoma" charset="0"/>
                <a:ea typeface="ＭＳ Ｐゴシック" charset="0"/>
              </a:rPr>
              <a:t>t </a:t>
            </a:r>
            <a:r>
              <a:rPr lang="en-US" altLang="ja-JP" sz="2000" dirty="0">
                <a:latin typeface="Tahoma" charset="0"/>
                <a:ea typeface="ＭＳ Ｐゴシック" charset="0"/>
              </a:rPr>
              <a:t>exist and must be created</a:t>
            </a:r>
          </a:p>
          <a:p>
            <a:pPr marL="1371600" lvl="2" indent="-457200">
              <a:buClr>
                <a:schemeClr val="tx1"/>
              </a:buClr>
              <a:buFontTx/>
              <a:buChar char="•"/>
            </a:pPr>
            <a:r>
              <a:rPr lang="en-US" sz="2000" dirty="0">
                <a:latin typeface="Tahoma" charset="0"/>
                <a:ea typeface="ＭＳ Ｐゴシック" charset="0"/>
              </a:rPr>
              <a:t>documentation is out of date or incorrect leading to incorrect design decisions</a:t>
            </a:r>
          </a:p>
          <a:p>
            <a:pPr marL="1371600" lvl="2" indent="-457200">
              <a:buClr>
                <a:schemeClr val="tx1"/>
              </a:buClr>
              <a:buFontTx/>
              <a:buChar char="•"/>
            </a:pPr>
            <a:r>
              <a:rPr lang="en-US" sz="2000" dirty="0">
                <a:latin typeface="Tahoma" charset="0"/>
                <a:ea typeface="ＭＳ Ｐゴシック" charset="0"/>
              </a:rPr>
              <a:t>how do I know a change will not introduce new problems?</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577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5779" name="Rectangle 4"/>
          <p:cNvSpPr>
            <a:spLocks noGrp="1" noChangeArrowheads="1"/>
          </p:cNvSpPr>
          <p:nvPr>
            <p:ph type="title"/>
          </p:nvPr>
        </p:nvSpPr>
        <p:spPr>
          <a:xfrm>
            <a:off x="304800" y="228600"/>
            <a:ext cx="8686800" cy="1143000"/>
          </a:xfrm>
          <a:noFill/>
        </p:spPr>
        <p:txBody>
          <a:bodyPr/>
          <a:lstStyle/>
          <a:p>
            <a:r>
              <a:rPr lang="en-US" sz="3600" b="1" dirty="0">
                <a:latin typeface="Arial Black" charset="0"/>
                <a:ea typeface="ＭＳ Ｐゴシック" charset="0"/>
                <a:cs typeface="ＭＳ Ｐゴシック" charset="0"/>
              </a:rPr>
              <a:t>Step 2 - Impact </a:t>
            </a:r>
            <a:r>
              <a:rPr lang="en-US" sz="3600" b="1" dirty="0" smtClean="0">
                <a:latin typeface="Arial Black" charset="0"/>
                <a:ea typeface="ＭＳ Ｐゴシック" charset="0"/>
                <a:cs typeface="ＭＳ Ｐゴシック" charset="0"/>
              </a:rPr>
              <a:t>Analysis</a:t>
            </a:r>
            <a:r>
              <a:rPr lang="en-US" b="1" dirty="0">
                <a:latin typeface="Arial Black" charset="0"/>
                <a:ea typeface="ＭＳ Ｐゴシック" charset="0"/>
                <a:cs typeface="ＭＳ Ｐゴシック" charset="0"/>
              </a:rPr>
              <a:t>:</a:t>
            </a:r>
            <a:r>
              <a:rPr lang="en-US" sz="3600" dirty="0" smtClean="0">
                <a:latin typeface="Arial Black" charset="0"/>
                <a:ea typeface="ＭＳ Ｐゴシック" charset="0"/>
                <a:cs typeface="ＭＳ Ｐゴシック" charset="0"/>
              </a:rPr>
              <a:t> How</a:t>
            </a:r>
            <a:endParaRPr lang="en-US" sz="3600" dirty="0">
              <a:latin typeface="Arial Black" charset="0"/>
              <a:ea typeface="ＭＳ Ｐゴシック" charset="0"/>
              <a:cs typeface="ＭＳ Ｐゴシック" charset="0"/>
            </a:endParaRPr>
          </a:p>
        </p:txBody>
      </p:sp>
      <p:sp>
        <p:nvSpPr>
          <p:cNvPr id="75780" name="Rectangle 5"/>
          <p:cNvSpPr>
            <a:spLocks noGrp="1" noChangeArrowheads="1"/>
          </p:cNvSpPr>
          <p:nvPr>
            <p:ph type="body" idx="1"/>
          </p:nvPr>
        </p:nvSpPr>
        <p:spPr>
          <a:xfrm>
            <a:off x="457200" y="2057400"/>
            <a:ext cx="8382000" cy="4572000"/>
          </a:xfrm>
          <a:noFill/>
        </p:spPr>
        <p:txBody>
          <a:bodyPr/>
          <a:lstStyle/>
          <a:p>
            <a:pPr marL="609600" indent="-609600">
              <a:lnSpc>
                <a:spcPct val="90000"/>
              </a:lnSpc>
              <a:buFont typeface="Monotype Sorts" charset="0"/>
              <a:buAutoNum type="arabicPeriod"/>
            </a:pPr>
            <a:r>
              <a:rPr lang="en-US" b="1" dirty="0">
                <a:latin typeface="Tahoma" charset="0"/>
                <a:ea typeface="ＭＳ Ｐゴシック" charset="0"/>
                <a:cs typeface="ＭＳ Ｐゴシック" charset="0"/>
              </a:rPr>
              <a:t>Evaluate Change Requests</a:t>
            </a:r>
          </a:p>
          <a:p>
            <a:pPr marL="1371600" lvl="2" indent="-457200">
              <a:lnSpc>
                <a:spcPct val="90000"/>
              </a:lnSpc>
              <a:buClr>
                <a:schemeClr val="tx1"/>
              </a:buClr>
              <a:buFontTx/>
              <a:buChar char="•"/>
            </a:pPr>
            <a:r>
              <a:rPr lang="en-US" dirty="0">
                <a:latin typeface="Tahoma" charset="0"/>
                <a:ea typeface="ＭＳ Ｐゴシック" charset="0"/>
              </a:rPr>
              <a:t>to </a:t>
            </a:r>
            <a:r>
              <a:rPr lang="en-US" dirty="0" smtClean="0">
                <a:latin typeface="Tahoma" charset="0"/>
                <a:ea typeface="ＭＳ Ｐゴシック" charset="0"/>
              </a:rPr>
              <a:t>evaluate change </a:t>
            </a:r>
            <a:r>
              <a:rPr lang="en-US" dirty="0">
                <a:latin typeface="Tahoma" charset="0"/>
                <a:ea typeface="ＭＳ Ｐゴシック" charset="0"/>
              </a:rPr>
              <a:t>impact, we must accurately understand all </a:t>
            </a:r>
            <a:r>
              <a:rPr lang="en-US" b="1" dirty="0">
                <a:latin typeface="Tahoma" charset="0"/>
                <a:ea typeface="ＭＳ Ｐゴシック" charset="0"/>
              </a:rPr>
              <a:t>system dependencies</a:t>
            </a:r>
            <a:r>
              <a:rPr lang="en-US" dirty="0">
                <a:latin typeface="Tahoma" charset="0"/>
                <a:ea typeface="ＭＳ Ｐゴシック" charset="0"/>
              </a:rPr>
              <a:t> that emerge at the changed item(s)</a:t>
            </a:r>
          </a:p>
          <a:p>
            <a:pPr marL="1371600" lvl="2" indent="-457200">
              <a:lnSpc>
                <a:spcPct val="90000"/>
              </a:lnSpc>
              <a:buClr>
                <a:schemeClr val="tx1"/>
              </a:buClr>
              <a:buFontTx/>
              <a:buChar char="•"/>
            </a:pPr>
            <a:r>
              <a:rPr lang="en-US" dirty="0">
                <a:latin typeface="Tahoma" charset="0"/>
                <a:ea typeface="ＭＳ Ｐゴシック" charset="0"/>
              </a:rPr>
              <a:t>killer problem: </a:t>
            </a:r>
            <a:r>
              <a:rPr lang="en-US" b="1" dirty="0">
                <a:solidFill>
                  <a:srgbClr val="3366FF"/>
                </a:solidFill>
                <a:latin typeface="Tahoma" charset="0"/>
                <a:ea typeface="ＭＳ Ｐゴシック" charset="0"/>
              </a:rPr>
              <a:t>hidden dependencies!</a:t>
            </a:r>
          </a:p>
          <a:p>
            <a:pPr marL="990600" lvl="1" indent="-533400">
              <a:lnSpc>
                <a:spcPct val="90000"/>
              </a:lnSpc>
              <a:buClr>
                <a:schemeClr val="tx1"/>
              </a:buClr>
              <a:buFontTx/>
              <a:buNone/>
            </a:pPr>
            <a:r>
              <a:rPr lang="en-US" b="1" dirty="0">
                <a:latin typeface="Tahoma" charset="0"/>
                <a:ea typeface="ＭＳ Ｐゴシック" charset="0"/>
              </a:rPr>
              <a:t>Tools for impact analysis:</a:t>
            </a:r>
          </a:p>
          <a:p>
            <a:pPr marL="1371600" lvl="2" indent="-457200">
              <a:lnSpc>
                <a:spcPct val="90000"/>
              </a:lnSpc>
              <a:buClr>
                <a:schemeClr val="tx1"/>
              </a:buClr>
              <a:buFontTx/>
              <a:buChar char="•"/>
            </a:pPr>
            <a:r>
              <a:rPr lang="en-US" dirty="0">
                <a:latin typeface="Tahoma" charset="0"/>
                <a:ea typeface="ＭＳ Ｐゴシック" charset="0"/>
              </a:rPr>
              <a:t>dependency mining from static/dynamic data</a:t>
            </a:r>
            <a:br>
              <a:rPr lang="en-US" dirty="0">
                <a:latin typeface="Tahoma" charset="0"/>
                <a:ea typeface="ＭＳ Ｐゴシック" charset="0"/>
              </a:rPr>
            </a:br>
            <a:r>
              <a:rPr lang="en-US" dirty="0">
                <a:latin typeface="Tahoma" charset="0"/>
                <a:ea typeface="ＭＳ Ｐゴシック" charset="0"/>
              </a:rPr>
              <a:t>(call graph/control flow/data flow extractors)</a:t>
            </a:r>
          </a:p>
          <a:p>
            <a:pPr marL="1371600" lvl="2" indent="-457200">
              <a:lnSpc>
                <a:spcPct val="90000"/>
              </a:lnSpc>
              <a:buClr>
                <a:schemeClr val="tx1"/>
              </a:buClr>
              <a:buFontTx/>
              <a:buChar char="•"/>
            </a:pPr>
            <a:r>
              <a:rPr lang="en-US" dirty="0">
                <a:latin typeface="Tahoma" charset="0"/>
                <a:ea typeface="ＭＳ Ｐゴシック" charset="0"/>
              </a:rPr>
              <a:t>memory-usage and change-locality analysis tools</a:t>
            </a:r>
          </a:p>
          <a:p>
            <a:pPr marL="1371600" lvl="2" indent="-457200">
              <a:lnSpc>
                <a:spcPct val="90000"/>
              </a:lnSpc>
              <a:buClr>
                <a:schemeClr val="tx1"/>
              </a:buClr>
              <a:buFontTx/>
              <a:buChar char="•"/>
            </a:pPr>
            <a:r>
              <a:rPr lang="en-US" dirty="0">
                <a:latin typeface="Tahoma" charset="0"/>
                <a:ea typeface="ＭＳ Ｐゴシック" charset="0"/>
              </a:rPr>
              <a:t>program slicing tools</a:t>
            </a:r>
          </a:p>
          <a:p>
            <a:pPr marL="1371600" lvl="2" indent="-457200">
              <a:lnSpc>
                <a:spcPct val="90000"/>
              </a:lnSpc>
              <a:buClr>
                <a:schemeClr val="tx1"/>
              </a:buClr>
              <a:buFontTx/>
              <a:buChar char="•"/>
            </a:pPr>
            <a:r>
              <a:rPr lang="en-US" dirty="0">
                <a:latin typeface="Tahoma" charset="0"/>
                <a:ea typeface="ＭＳ Ｐゴシック" charset="0"/>
              </a:rPr>
              <a:t>we will see </a:t>
            </a:r>
            <a:r>
              <a:rPr lang="en-US" dirty="0" smtClean="0">
                <a:latin typeface="Tahoma" charset="0"/>
                <a:ea typeface="ＭＳ Ｐゴシック" charset="0"/>
              </a:rPr>
              <a:t>all of these in next modules</a:t>
            </a:r>
            <a:endParaRPr lang="en-US" dirty="0">
              <a:latin typeface="Tahoma" charset="0"/>
              <a:ea typeface="ＭＳ Ｐゴシック"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7826" name="Rectangle 3"/>
          <p:cNvSpPr>
            <a:spLocks noChangeArrowheads="1"/>
          </p:cNvSpPr>
          <p:nvPr/>
        </p:nvSpPr>
        <p:spPr bwMode="auto">
          <a:xfrm>
            <a:off x="2837532" y="5640412"/>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7827" name="Rectangle 4"/>
          <p:cNvSpPr>
            <a:spLocks noGrp="1" noChangeArrowheads="1"/>
          </p:cNvSpPr>
          <p:nvPr>
            <p:ph type="title"/>
          </p:nvPr>
        </p:nvSpPr>
        <p:spPr>
          <a:xfrm>
            <a:off x="304800" y="685800"/>
            <a:ext cx="8686800" cy="609600"/>
          </a:xfrm>
          <a:noFill/>
        </p:spPr>
        <p:txBody>
          <a:bodyPr/>
          <a:lstStyle/>
          <a:p>
            <a:r>
              <a:rPr lang="en-US" sz="3600" b="1">
                <a:latin typeface="Arial Black" charset="0"/>
                <a:ea typeface="ＭＳ Ｐゴシック" charset="0"/>
                <a:cs typeface="ＭＳ Ｐゴシック" charset="0"/>
              </a:rPr>
              <a:t>Step 2 - Impact Analysis</a:t>
            </a:r>
            <a:r>
              <a:rPr lang="en-US" b="1">
                <a:latin typeface="Arial Black" charset="0"/>
                <a:ea typeface="ＭＳ Ｐゴシック" charset="0"/>
                <a:cs typeface="ＭＳ Ｐゴシック" charset="0"/>
              </a:rPr>
              <a:t> </a:t>
            </a:r>
            <a:r>
              <a:rPr lang="en-US" sz="3600">
                <a:latin typeface="Arial Black" charset="0"/>
                <a:ea typeface="ＭＳ Ｐゴシック" charset="0"/>
                <a:cs typeface="ＭＳ Ｐゴシック" charset="0"/>
              </a:rPr>
              <a:t>Example</a:t>
            </a:r>
          </a:p>
        </p:txBody>
      </p:sp>
      <p:sp>
        <p:nvSpPr>
          <p:cNvPr id="77828" name="Text Box 10"/>
          <p:cNvSpPr txBox="1">
            <a:spLocks noChangeArrowheads="1"/>
          </p:cNvSpPr>
          <p:nvPr/>
        </p:nvSpPr>
        <p:spPr bwMode="auto">
          <a:xfrm>
            <a:off x="68263" y="1752600"/>
            <a:ext cx="9075737"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714500" indent="-3429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r>
              <a:rPr lang="en-US" sz="1800" b="1" dirty="0">
                <a:solidFill>
                  <a:srgbClr val="0000FF"/>
                </a:solidFill>
                <a:latin typeface="Tahoma" charset="0"/>
                <a:cs typeface="Tahoma" charset="0"/>
              </a:rPr>
              <a:t>Build cost:   </a:t>
            </a:r>
            <a:r>
              <a:rPr lang="ja-JP" altLang="en-US" sz="1800" dirty="0">
                <a:solidFill>
                  <a:srgbClr val="0000FF"/>
                </a:solidFill>
                <a:latin typeface="Tahoma" charset="0"/>
                <a:cs typeface="Tahoma" charset="0"/>
              </a:rPr>
              <a:t>“</a:t>
            </a:r>
            <a:r>
              <a:rPr lang="en-US" altLang="ja-JP" sz="1800" dirty="0">
                <a:solidFill>
                  <a:srgbClr val="0000FF"/>
                </a:solidFill>
                <a:latin typeface="Tahoma" charset="0"/>
                <a:cs typeface="Tahoma" charset="0"/>
              </a:rPr>
              <a:t>how much it costs to build a file</a:t>
            </a:r>
            <a:r>
              <a:rPr lang="ja-JP" altLang="en-US" sz="1800" dirty="0">
                <a:solidFill>
                  <a:srgbClr val="0000FF"/>
                </a:solidFill>
                <a:latin typeface="Tahoma" charset="0"/>
                <a:cs typeface="Tahoma" charset="0"/>
              </a:rPr>
              <a:t>”</a:t>
            </a:r>
            <a:r>
              <a:rPr lang="en-US" altLang="ja-JP" sz="1800" dirty="0">
                <a:solidFill>
                  <a:srgbClr val="0000FF"/>
                </a:solidFill>
                <a:latin typeface="Tahoma" charset="0"/>
                <a:cs typeface="Tahoma" charset="0"/>
              </a:rPr>
              <a:t> (BC)</a:t>
            </a:r>
          </a:p>
          <a:p>
            <a:pPr lvl="3">
              <a:buFontTx/>
              <a:buChar char="-"/>
            </a:pPr>
            <a:r>
              <a:rPr lang="en-US" sz="1800" dirty="0">
                <a:solidFill>
                  <a:schemeClr val="tx2"/>
                </a:solidFill>
                <a:latin typeface="Tahoma" charset="0"/>
                <a:cs typeface="Tahoma" charset="0"/>
              </a:rPr>
              <a:t>f</a:t>
            </a:r>
            <a:r>
              <a:rPr lang="en-US" sz="1800" dirty="0" smtClean="0">
                <a:solidFill>
                  <a:schemeClr val="tx2"/>
                </a:solidFill>
                <a:latin typeface="Tahoma" charset="0"/>
                <a:cs typeface="Tahoma" charset="0"/>
              </a:rPr>
              <a:t>or sources</a:t>
            </a:r>
            <a:r>
              <a:rPr lang="en-US" sz="1800" dirty="0">
                <a:solidFill>
                  <a:schemeClr val="tx2"/>
                </a:solidFill>
                <a:latin typeface="Tahoma" charset="0"/>
                <a:cs typeface="Tahoma" charset="0"/>
              </a:rPr>
              <a:t>: the</a:t>
            </a:r>
            <a:r>
              <a:rPr lang="en-US" sz="1800" dirty="0">
                <a:latin typeface="Tahoma" charset="0"/>
                <a:cs typeface="Tahoma" charset="0"/>
              </a:rPr>
              <a:t> </a:t>
            </a:r>
            <a:r>
              <a:rPr lang="en-US" sz="1800" b="1" dirty="0">
                <a:latin typeface="Tahoma" charset="0"/>
                <a:cs typeface="Tahoma" charset="0"/>
              </a:rPr>
              <a:t>number of headers </a:t>
            </a:r>
            <a:r>
              <a:rPr lang="en-US" sz="1800" dirty="0">
                <a:solidFill>
                  <a:schemeClr val="tx2"/>
                </a:solidFill>
                <a:latin typeface="Tahoma" charset="0"/>
                <a:cs typeface="Tahoma" charset="0"/>
              </a:rPr>
              <a:t>included by a given source file</a:t>
            </a:r>
            <a:br>
              <a:rPr lang="en-US" sz="1800" dirty="0">
                <a:solidFill>
                  <a:schemeClr val="tx2"/>
                </a:solidFill>
                <a:latin typeface="Tahoma" charset="0"/>
                <a:cs typeface="Tahoma" charset="0"/>
              </a:rPr>
            </a:br>
            <a:r>
              <a:rPr lang="en-US" sz="1800" dirty="0">
                <a:solidFill>
                  <a:schemeClr val="tx2"/>
                </a:solidFill>
                <a:latin typeface="Tahoma" charset="0"/>
                <a:cs typeface="Tahoma" charset="0"/>
              </a:rPr>
              <a:t>(directly or not)</a:t>
            </a:r>
            <a:r>
              <a:rPr lang="en-US" sz="1800" dirty="0" smtClean="0">
                <a:solidFill>
                  <a:schemeClr val="tx2"/>
                </a:solidFill>
                <a:latin typeface="Tahoma" charset="0"/>
                <a:cs typeface="Tahoma" charset="0"/>
              </a:rPr>
              <a:t>*</a:t>
            </a:r>
            <a:endParaRPr lang="en-US" sz="1800" dirty="0">
              <a:solidFill>
                <a:schemeClr val="tx2"/>
              </a:solidFill>
              <a:latin typeface="Tahoma" charset="0"/>
              <a:cs typeface="Tahoma" charset="0"/>
            </a:endParaRPr>
          </a:p>
          <a:p>
            <a:pPr lvl="3">
              <a:buFontTx/>
              <a:buChar char="-"/>
            </a:pPr>
            <a:r>
              <a:rPr lang="en-US" sz="1800" dirty="0">
                <a:solidFill>
                  <a:schemeClr val="tx2"/>
                </a:solidFill>
                <a:latin typeface="Tahoma" charset="0"/>
                <a:cs typeface="Tahoma" charset="0"/>
              </a:rPr>
              <a:t>f</a:t>
            </a:r>
            <a:r>
              <a:rPr lang="en-US" sz="1800" dirty="0" smtClean="0">
                <a:solidFill>
                  <a:schemeClr val="tx2"/>
                </a:solidFill>
                <a:latin typeface="Tahoma" charset="0"/>
                <a:cs typeface="Tahoma" charset="0"/>
              </a:rPr>
              <a:t>or binaries</a:t>
            </a:r>
            <a:r>
              <a:rPr lang="en-US" sz="1800" dirty="0">
                <a:solidFill>
                  <a:schemeClr val="tx2"/>
                </a:solidFill>
                <a:latin typeface="Tahoma" charset="0"/>
                <a:cs typeface="Tahoma" charset="0"/>
              </a:rPr>
              <a:t>: </a:t>
            </a:r>
            <a:r>
              <a:rPr lang="en-US" sz="1800" dirty="0" smtClean="0">
                <a:solidFill>
                  <a:schemeClr val="tx2"/>
                </a:solidFill>
                <a:latin typeface="Tahoma" charset="0"/>
                <a:cs typeface="Tahoma" charset="0"/>
              </a:rPr>
              <a:t>build </a:t>
            </a:r>
            <a:r>
              <a:rPr lang="en-US" sz="1800" dirty="0">
                <a:solidFill>
                  <a:schemeClr val="tx2"/>
                </a:solidFill>
                <a:latin typeface="Tahoma" charset="0"/>
                <a:cs typeface="Tahoma" charset="0"/>
              </a:rPr>
              <a:t>costs of </a:t>
            </a:r>
            <a:r>
              <a:rPr lang="en-US" sz="1800" b="1" dirty="0">
                <a:solidFill>
                  <a:srgbClr val="000000"/>
                </a:solidFill>
                <a:latin typeface="Tahoma" charset="0"/>
                <a:cs typeface="Tahoma" charset="0"/>
              </a:rPr>
              <a:t>all sources </a:t>
            </a:r>
            <a:r>
              <a:rPr lang="en-US" sz="1800" dirty="0">
                <a:solidFill>
                  <a:schemeClr val="tx2"/>
                </a:solidFill>
                <a:latin typeface="Tahoma" charset="0"/>
                <a:cs typeface="Tahoma" charset="0"/>
              </a:rPr>
              <a:t>in binary (link cost neglected)</a:t>
            </a:r>
            <a:br>
              <a:rPr lang="en-US" sz="1800" dirty="0">
                <a:solidFill>
                  <a:schemeClr val="tx2"/>
                </a:solidFill>
                <a:latin typeface="Tahoma" charset="0"/>
                <a:cs typeface="Tahoma" charset="0"/>
              </a:rPr>
            </a:br>
            <a:endParaRPr lang="en-US" sz="1800" dirty="0">
              <a:solidFill>
                <a:schemeClr val="tx2"/>
              </a:solidFill>
              <a:latin typeface="Tahoma" charset="0"/>
              <a:cs typeface="Tahoma" charset="0"/>
            </a:endParaRPr>
          </a:p>
          <a:p>
            <a:r>
              <a:rPr lang="en-US" sz="1800" b="1" dirty="0">
                <a:solidFill>
                  <a:srgbClr val="009900"/>
                </a:solidFill>
                <a:latin typeface="Tahoma" charset="0"/>
                <a:cs typeface="Tahoma" charset="0"/>
              </a:rPr>
              <a:t>Build impact:  </a:t>
            </a:r>
            <a:r>
              <a:rPr lang="ja-JP" altLang="en-US" sz="1800" dirty="0" smtClean="0">
                <a:solidFill>
                  <a:srgbClr val="009900"/>
                </a:solidFill>
                <a:latin typeface="Tahoma" charset="0"/>
                <a:cs typeface="Tahoma" charset="0"/>
              </a:rPr>
              <a:t>“</a:t>
            </a:r>
            <a:r>
              <a:rPr lang="en-US" altLang="ja-JP" sz="1800" dirty="0">
                <a:solidFill>
                  <a:srgbClr val="009900"/>
                </a:solidFill>
                <a:latin typeface="Tahoma" charset="0"/>
                <a:cs typeface="Tahoma" charset="0"/>
              </a:rPr>
              <a:t>how much it costs to rebuild the system when a file is touched</a:t>
            </a:r>
            <a:r>
              <a:rPr lang="ja-JP" altLang="en-US" sz="1800" dirty="0">
                <a:solidFill>
                  <a:srgbClr val="009900"/>
                </a:solidFill>
                <a:latin typeface="Tahoma" charset="0"/>
                <a:cs typeface="Tahoma" charset="0"/>
              </a:rPr>
              <a:t>”</a:t>
            </a:r>
            <a:r>
              <a:rPr lang="en-US" altLang="ja-JP" sz="1800" dirty="0">
                <a:solidFill>
                  <a:srgbClr val="009900"/>
                </a:solidFill>
                <a:latin typeface="Tahoma" charset="0"/>
                <a:cs typeface="Tahoma" charset="0"/>
              </a:rPr>
              <a:t> (BI)</a:t>
            </a:r>
          </a:p>
          <a:p>
            <a:pPr lvl="3">
              <a:buFontTx/>
              <a:buChar char="-"/>
            </a:pPr>
            <a:r>
              <a:rPr lang="en-US" sz="1800" dirty="0">
                <a:latin typeface="Tahoma" charset="0"/>
                <a:cs typeface="Tahoma" charset="0"/>
              </a:rPr>
              <a:t>f</a:t>
            </a:r>
            <a:r>
              <a:rPr lang="en-US" sz="1800" dirty="0" smtClean="0">
                <a:latin typeface="Tahoma" charset="0"/>
                <a:cs typeface="Tahoma" charset="0"/>
              </a:rPr>
              <a:t>or sources </a:t>
            </a:r>
            <a:r>
              <a:rPr lang="en-US" sz="1800" dirty="0">
                <a:latin typeface="Tahoma" charset="0"/>
                <a:cs typeface="Tahoma" charset="0"/>
              </a:rPr>
              <a:t>= build cost of all binaries using that source</a:t>
            </a:r>
          </a:p>
          <a:p>
            <a:pPr lvl="3">
              <a:buFontTx/>
              <a:buChar char="-"/>
            </a:pPr>
            <a:r>
              <a:rPr lang="en-US" sz="1800" dirty="0">
                <a:latin typeface="Tahoma" charset="0"/>
                <a:cs typeface="Tahoma" charset="0"/>
              </a:rPr>
              <a:t>f</a:t>
            </a:r>
            <a:r>
              <a:rPr lang="en-US" sz="1800" dirty="0" smtClean="0">
                <a:latin typeface="Tahoma" charset="0"/>
                <a:cs typeface="Tahoma" charset="0"/>
              </a:rPr>
              <a:t>or headers </a:t>
            </a:r>
            <a:r>
              <a:rPr lang="en-US" sz="1800" dirty="0">
                <a:latin typeface="Tahoma" charset="0"/>
                <a:cs typeface="Tahoma" charset="0"/>
              </a:rPr>
              <a:t>= build cost of all binaries using that header</a:t>
            </a:r>
            <a:endParaRPr lang="en-US" sz="1800" dirty="0">
              <a:solidFill>
                <a:schemeClr val="tx2"/>
              </a:solidFill>
              <a:latin typeface="Tahoma" charset="0"/>
              <a:cs typeface="Tahoma" charset="0"/>
            </a:endParaRPr>
          </a:p>
        </p:txBody>
      </p:sp>
      <p:sp>
        <p:nvSpPr>
          <p:cNvPr id="77829" name="AutoShape 12"/>
          <p:cNvSpPr>
            <a:spLocks noChangeArrowheads="1"/>
          </p:cNvSpPr>
          <p:nvPr/>
        </p:nvSpPr>
        <p:spPr bwMode="auto">
          <a:xfrm flipH="1" flipV="1">
            <a:off x="3623345" y="4652987"/>
            <a:ext cx="381000" cy="533400"/>
          </a:xfrm>
          <a:prstGeom prst="foldedCorner">
            <a:avLst>
              <a:gd name="adj" fmla="val 31250"/>
            </a:avLst>
          </a:prstGeom>
          <a:solidFill>
            <a:srgbClr val="AFCAFF"/>
          </a:solidFill>
          <a:ln w="9525">
            <a:solidFill>
              <a:schemeClr val="tx1"/>
            </a:solidFill>
            <a:round/>
            <a:headEnd/>
            <a:tailEnd/>
          </a:ln>
        </p:spPr>
        <p:txBody>
          <a:bodyPr rot="10800000" wrap="none" anchor="ctr"/>
          <a:lstStyle/>
          <a:p>
            <a:pPr algn="ctr"/>
            <a:endParaRPr lang="en-US" sz="1400">
              <a:solidFill>
                <a:srgbClr val="AFCAFF"/>
              </a:solidFill>
              <a:latin typeface="Tahoma" charset="0"/>
              <a:cs typeface="Tahoma" charset="0"/>
            </a:endParaRPr>
          </a:p>
        </p:txBody>
      </p:sp>
      <p:sp>
        <p:nvSpPr>
          <p:cNvPr id="77830" name="AutoShape 13"/>
          <p:cNvSpPr>
            <a:spLocks noChangeArrowheads="1"/>
          </p:cNvSpPr>
          <p:nvPr/>
        </p:nvSpPr>
        <p:spPr bwMode="auto">
          <a:xfrm flipH="1" flipV="1">
            <a:off x="5252120" y="4637112"/>
            <a:ext cx="381000" cy="533400"/>
          </a:xfrm>
          <a:prstGeom prst="foldedCorner">
            <a:avLst>
              <a:gd name="adj" fmla="val 31250"/>
            </a:avLst>
          </a:prstGeom>
          <a:solidFill>
            <a:srgbClr val="D7D7D7"/>
          </a:solidFill>
          <a:ln w="9525">
            <a:solidFill>
              <a:schemeClr val="tx1"/>
            </a:solidFill>
            <a:round/>
            <a:headEnd/>
            <a:tailEnd/>
          </a:ln>
        </p:spPr>
        <p:txBody>
          <a:bodyPr rot="10800000" wrap="none" anchor="ctr"/>
          <a:lstStyle/>
          <a:p>
            <a:pPr algn="ctr"/>
            <a:endParaRPr lang="en-US" sz="1400">
              <a:solidFill>
                <a:srgbClr val="AFCAFF"/>
              </a:solidFill>
              <a:latin typeface="Tahoma" charset="0"/>
              <a:cs typeface="Tahoma" charset="0"/>
            </a:endParaRPr>
          </a:p>
        </p:txBody>
      </p:sp>
      <p:sp>
        <p:nvSpPr>
          <p:cNvPr id="77831" name="AutoShape 14"/>
          <p:cNvSpPr>
            <a:spLocks noChangeArrowheads="1"/>
          </p:cNvSpPr>
          <p:nvPr/>
        </p:nvSpPr>
        <p:spPr bwMode="auto">
          <a:xfrm flipH="1" flipV="1">
            <a:off x="3636045" y="5688037"/>
            <a:ext cx="381000" cy="533400"/>
          </a:xfrm>
          <a:prstGeom prst="foldedCorner">
            <a:avLst>
              <a:gd name="adj" fmla="val 31250"/>
            </a:avLst>
          </a:prstGeom>
          <a:solidFill>
            <a:srgbClr val="AFCAFF"/>
          </a:solidFill>
          <a:ln w="9525">
            <a:solidFill>
              <a:schemeClr val="tx1"/>
            </a:solidFill>
            <a:round/>
            <a:headEnd/>
            <a:tailEnd/>
          </a:ln>
        </p:spPr>
        <p:txBody>
          <a:bodyPr rot="10800000" wrap="none" anchor="ctr"/>
          <a:lstStyle/>
          <a:p>
            <a:pPr algn="ctr"/>
            <a:endParaRPr lang="en-US" sz="1400">
              <a:solidFill>
                <a:srgbClr val="AFCAFF"/>
              </a:solidFill>
              <a:latin typeface="Tahoma" charset="0"/>
              <a:cs typeface="Tahoma" charset="0"/>
            </a:endParaRPr>
          </a:p>
        </p:txBody>
      </p:sp>
      <p:sp>
        <p:nvSpPr>
          <p:cNvPr id="77832" name="AutoShape 15"/>
          <p:cNvSpPr>
            <a:spLocks noChangeArrowheads="1"/>
          </p:cNvSpPr>
          <p:nvPr/>
        </p:nvSpPr>
        <p:spPr bwMode="auto">
          <a:xfrm flipH="1" flipV="1">
            <a:off x="2191420" y="4637112"/>
            <a:ext cx="381000" cy="533400"/>
          </a:xfrm>
          <a:prstGeom prst="foldedCorner">
            <a:avLst>
              <a:gd name="adj" fmla="val 31250"/>
            </a:avLst>
          </a:prstGeom>
          <a:solidFill>
            <a:srgbClr val="AFCAFF"/>
          </a:solidFill>
          <a:ln w="9525">
            <a:solidFill>
              <a:schemeClr val="tx1"/>
            </a:solidFill>
            <a:round/>
            <a:headEnd/>
            <a:tailEnd/>
          </a:ln>
        </p:spPr>
        <p:txBody>
          <a:bodyPr rot="10800000" wrap="none" anchor="ctr"/>
          <a:lstStyle/>
          <a:p>
            <a:pPr algn="ctr"/>
            <a:endParaRPr lang="en-US" sz="1400">
              <a:solidFill>
                <a:srgbClr val="AFCAFF"/>
              </a:solidFill>
              <a:latin typeface="Tahoma" charset="0"/>
              <a:cs typeface="Tahoma" charset="0"/>
            </a:endParaRPr>
          </a:p>
        </p:txBody>
      </p:sp>
      <p:sp>
        <p:nvSpPr>
          <p:cNvPr id="77833" name="AutoShape 16"/>
          <p:cNvSpPr>
            <a:spLocks noChangeArrowheads="1"/>
          </p:cNvSpPr>
          <p:nvPr/>
        </p:nvSpPr>
        <p:spPr bwMode="auto">
          <a:xfrm flipH="1" flipV="1">
            <a:off x="2191420" y="5703912"/>
            <a:ext cx="381000" cy="533400"/>
          </a:xfrm>
          <a:prstGeom prst="foldedCorner">
            <a:avLst>
              <a:gd name="adj" fmla="val 31250"/>
            </a:avLst>
          </a:prstGeom>
          <a:solidFill>
            <a:srgbClr val="AFCAFF"/>
          </a:solidFill>
          <a:ln w="9525">
            <a:solidFill>
              <a:schemeClr val="tx1"/>
            </a:solidFill>
            <a:round/>
            <a:headEnd/>
            <a:tailEnd/>
          </a:ln>
        </p:spPr>
        <p:txBody>
          <a:bodyPr rot="10800000" wrap="none" anchor="ctr"/>
          <a:lstStyle/>
          <a:p>
            <a:pPr algn="ctr"/>
            <a:endParaRPr lang="en-US" sz="1400">
              <a:solidFill>
                <a:srgbClr val="AFCAFF"/>
              </a:solidFill>
              <a:latin typeface="Tahoma" charset="0"/>
              <a:cs typeface="Tahoma" charset="0"/>
            </a:endParaRPr>
          </a:p>
        </p:txBody>
      </p:sp>
      <p:sp>
        <p:nvSpPr>
          <p:cNvPr id="77834" name="Rectangle 17"/>
          <p:cNvSpPr>
            <a:spLocks noChangeArrowheads="1"/>
          </p:cNvSpPr>
          <p:nvPr/>
        </p:nvSpPr>
        <p:spPr bwMode="auto">
          <a:xfrm>
            <a:off x="5333082" y="4741887"/>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latin typeface="Tahoma" charset="0"/>
                <a:cs typeface="Tahoma" charset="0"/>
              </a:rPr>
              <a:t>h</a:t>
            </a:r>
          </a:p>
        </p:txBody>
      </p:sp>
      <p:sp>
        <p:nvSpPr>
          <p:cNvPr id="77835" name="AutoShape 18"/>
          <p:cNvSpPr>
            <a:spLocks noChangeArrowheads="1"/>
          </p:cNvSpPr>
          <p:nvPr/>
        </p:nvSpPr>
        <p:spPr bwMode="auto">
          <a:xfrm flipH="1" flipV="1">
            <a:off x="5252120" y="5643587"/>
            <a:ext cx="381000" cy="533400"/>
          </a:xfrm>
          <a:prstGeom prst="foldedCorner">
            <a:avLst>
              <a:gd name="adj" fmla="val 31250"/>
            </a:avLst>
          </a:prstGeom>
          <a:solidFill>
            <a:srgbClr val="D7D7D7"/>
          </a:solidFill>
          <a:ln w="9525">
            <a:solidFill>
              <a:schemeClr val="tx1"/>
            </a:solidFill>
            <a:round/>
            <a:headEnd/>
            <a:tailEnd/>
          </a:ln>
        </p:spPr>
        <p:txBody>
          <a:bodyPr rot="10800000" wrap="none" anchor="ctr"/>
          <a:lstStyle/>
          <a:p>
            <a:pPr algn="ctr"/>
            <a:endParaRPr lang="en-US" sz="1400">
              <a:solidFill>
                <a:srgbClr val="AFCAFF"/>
              </a:solidFill>
              <a:latin typeface="Tahoma" charset="0"/>
              <a:cs typeface="Tahoma" charset="0"/>
            </a:endParaRPr>
          </a:p>
        </p:txBody>
      </p:sp>
      <p:sp>
        <p:nvSpPr>
          <p:cNvPr id="77836" name="Rectangle 19"/>
          <p:cNvSpPr>
            <a:spLocks noChangeArrowheads="1"/>
          </p:cNvSpPr>
          <p:nvPr/>
        </p:nvSpPr>
        <p:spPr bwMode="auto">
          <a:xfrm>
            <a:off x="5333082" y="5748362"/>
            <a:ext cx="2841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latin typeface="Tahoma" charset="0"/>
                <a:cs typeface="Tahoma" charset="0"/>
              </a:rPr>
              <a:t>h</a:t>
            </a:r>
          </a:p>
        </p:txBody>
      </p:sp>
      <p:sp>
        <p:nvSpPr>
          <p:cNvPr id="77837" name="AutoShape 20"/>
          <p:cNvSpPr>
            <a:spLocks noChangeArrowheads="1"/>
          </p:cNvSpPr>
          <p:nvPr/>
        </p:nvSpPr>
        <p:spPr bwMode="auto">
          <a:xfrm flipH="1" flipV="1">
            <a:off x="6688807" y="4637112"/>
            <a:ext cx="381000" cy="533400"/>
          </a:xfrm>
          <a:prstGeom prst="foldedCorner">
            <a:avLst>
              <a:gd name="adj" fmla="val 31250"/>
            </a:avLst>
          </a:prstGeom>
          <a:solidFill>
            <a:srgbClr val="D7D7D7"/>
          </a:solidFill>
          <a:ln w="9525">
            <a:solidFill>
              <a:schemeClr val="tx1"/>
            </a:solidFill>
            <a:round/>
            <a:headEnd/>
            <a:tailEnd/>
          </a:ln>
        </p:spPr>
        <p:txBody>
          <a:bodyPr rot="10800000" wrap="none" anchor="ctr"/>
          <a:lstStyle/>
          <a:p>
            <a:pPr algn="ctr"/>
            <a:endParaRPr lang="en-US" sz="1400">
              <a:solidFill>
                <a:srgbClr val="AFCAFF"/>
              </a:solidFill>
              <a:latin typeface="Tahoma" charset="0"/>
              <a:cs typeface="Tahoma" charset="0"/>
            </a:endParaRPr>
          </a:p>
        </p:txBody>
      </p:sp>
      <p:sp>
        <p:nvSpPr>
          <p:cNvPr id="77838" name="Rectangle 21"/>
          <p:cNvSpPr>
            <a:spLocks noChangeArrowheads="1"/>
          </p:cNvSpPr>
          <p:nvPr/>
        </p:nvSpPr>
        <p:spPr bwMode="auto">
          <a:xfrm>
            <a:off x="6769770" y="4741887"/>
            <a:ext cx="2841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latin typeface="Tahoma" charset="0"/>
                <a:cs typeface="Tahoma" charset="0"/>
              </a:rPr>
              <a:t>h</a:t>
            </a:r>
          </a:p>
        </p:txBody>
      </p:sp>
      <p:sp>
        <p:nvSpPr>
          <p:cNvPr id="77839" name="Rectangle 22"/>
          <p:cNvSpPr>
            <a:spLocks noChangeArrowheads="1"/>
          </p:cNvSpPr>
          <p:nvPr/>
        </p:nvSpPr>
        <p:spPr bwMode="auto">
          <a:xfrm>
            <a:off x="3651920" y="4751412"/>
            <a:ext cx="268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latin typeface="Tahoma" charset="0"/>
                <a:cs typeface="Tahoma" charset="0"/>
              </a:rPr>
              <a:t>c</a:t>
            </a:r>
          </a:p>
        </p:txBody>
      </p:sp>
      <p:sp>
        <p:nvSpPr>
          <p:cNvPr id="77840" name="Rectangle 23"/>
          <p:cNvSpPr>
            <a:spLocks noChangeArrowheads="1"/>
          </p:cNvSpPr>
          <p:nvPr/>
        </p:nvSpPr>
        <p:spPr bwMode="auto">
          <a:xfrm>
            <a:off x="3651920" y="5770587"/>
            <a:ext cx="2682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latin typeface="Tahoma" charset="0"/>
                <a:cs typeface="Tahoma" charset="0"/>
              </a:rPr>
              <a:t>c</a:t>
            </a:r>
          </a:p>
        </p:txBody>
      </p:sp>
      <p:sp>
        <p:nvSpPr>
          <p:cNvPr id="77841" name="Rectangle 24"/>
          <p:cNvSpPr>
            <a:spLocks noChangeArrowheads="1"/>
          </p:cNvSpPr>
          <p:nvPr/>
        </p:nvSpPr>
        <p:spPr bwMode="auto">
          <a:xfrm>
            <a:off x="2175545" y="4737125"/>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latin typeface="Tahoma" charset="0"/>
                <a:cs typeface="Tahoma" charset="0"/>
              </a:rPr>
              <a:t>so</a:t>
            </a:r>
          </a:p>
        </p:txBody>
      </p:sp>
      <p:sp>
        <p:nvSpPr>
          <p:cNvPr id="77842" name="Rectangle 25"/>
          <p:cNvSpPr>
            <a:spLocks noChangeArrowheads="1"/>
          </p:cNvSpPr>
          <p:nvPr/>
        </p:nvSpPr>
        <p:spPr bwMode="auto">
          <a:xfrm>
            <a:off x="2175545" y="5788050"/>
            <a:ext cx="3619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latin typeface="Tahoma" charset="0"/>
                <a:cs typeface="Tahoma" charset="0"/>
              </a:rPr>
              <a:t>so</a:t>
            </a:r>
          </a:p>
        </p:txBody>
      </p:sp>
      <p:sp>
        <p:nvSpPr>
          <p:cNvPr id="77843" name="Line 26"/>
          <p:cNvSpPr>
            <a:spLocks noChangeShapeType="1"/>
          </p:cNvSpPr>
          <p:nvPr/>
        </p:nvSpPr>
        <p:spPr bwMode="auto">
          <a:xfrm>
            <a:off x="5633120" y="4921275"/>
            <a:ext cx="1066800" cy="0"/>
          </a:xfrm>
          <a:prstGeom prst="line">
            <a:avLst/>
          </a:prstGeom>
          <a:noFill/>
          <a:ln w="95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7844" name="Line 27"/>
          <p:cNvSpPr>
            <a:spLocks noChangeShapeType="1"/>
          </p:cNvSpPr>
          <p:nvPr/>
        </p:nvSpPr>
        <p:spPr bwMode="auto">
          <a:xfrm>
            <a:off x="4009107" y="4941912"/>
            <a:ext cx="1243013" cy="0"/>
          </a:xfrm>
          <a:prstGeom prst="line">
            <a:avLst/>
          </a:prstGeom>
          <a:noFill/>
          <a:ln w="95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7845" name="Line 28"/>
          <p:cNvSpPr>
            <a:spLocks noChangeShapeType="1"/>
          </p:cNvSpPr>
          <p:nvPr/>
        </p:nvSpPr>
        <p:spPr bwMode="auto">
          <a:xfrm>
            <a:off x="4024982" y="5948387"/>
            <a:ext cx="1243013" cy="0"/>
          </a:xfrm>
          <a:prstGeom prst="line">
            <a:avLst/>
          </a:prstGeom>
          <a:noFill/>
          <a:ln w="95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7846" name="Line 29"/>
          <p:cNvSpPr>
            <a:spLocks noChangeShapeType="1"/>
          </p:cNvSpPr>
          <p:nvPr/>
        </p:nvSpPr>
        <p:spPr bwMode="auto">
          <a:xfrm>
            <a:off x="2585120" y="4941912"/>
            <a:ext cx="1030287" cy="0"/>
          </a:xfrm>
          <a:prstGeom prst="line">
            <a:avLst/>
          </a:prstGeom>
          <a:noFill/>
          <a:ln w="95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7847" name="Line 30"/>
          <p:cNvSpPr>
            <a:spLocks noChangeShapeType="1"/>
          </p:cNvSpPr>
          <p:nvPr/>
        </p:nvSpPr>
        <p:spPr bwMode="auto">
          <a:xfrm>
            <a:off x="2585120" y="5953150"/>
            <a:ext cx="1030287" cy="0"/>
          </a:xfrm>
          <a:prstGeom prst="line">
            <a:avLst/>
          </a:prstGeom>
          <a:noFill/>
          <a:ln w="95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7848" name="Line 31"/>
          <p:cNvSpPr>
            <a:spLocks noChangeShapeType="1"/>
          </p:cNvSpPr>
          <p:nvPr/>
        </p:nvSpPr>
        <p:spPr bwMode="auto">
          <a:xfrm>
            <a:off x="4032920" y="4941912"/>
            <a:ext cx="1219200" cy="914400"/>
          </a:xfrm>
          <a:prstGeom prst="line">
            <a:avLst/>
          </a:prstGeom>
          <a:noFill/>
          <a:ln w="95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7849" name="Line 32"/>
          <p:cNvSpPr>
            <a:spLocks noChangeShapeType="1"/>
          </p:cNvSpPr>
          <p:nvPr/>
        </p:nvSpPr>
        <p:spPr bwMode="auto">
          <a:xfrm flipV="1">
            <a:off x="5633120" y="5094312"/>
            <a:ext cx="1066800" cy="838200"/>
          </a:xfrm>
          <a:prstGeom prst="line">
            <a:avLst/>
          </a:prstGeom>
          <a:noFill/>
          <a:ln w="9525">
            <a:solidFill>
              <a:schemeClr val="tx1"/>
            </a:solidFill>
            <a:round/>
            <a:headEnd/>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77850" name="Rectangle 33"/>
          <p:cNvSpPr>
            <a:spLocks noChangeArrowheads="1"/>
          </p:cNvSpPr>
          <p:nvPr/>
        </p:nvSpPr>
        <p:spPr bwMode="auto">
          <a:xfrm>
            <a:off x="3499520" y="4156100"/>
            <a:ext cx="642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dirty="0">
                <a:solidFill>
                  <a:srgbClr val="0000FF"/>
                </a:solidFill>
                <a:latin typeface="Tahoma" charset="0"/>
                <a:cs typeface="Tahoma" charset="0"/>
              </a:rPr>
              <a:t>BC=3</a:t>
            </a:r>
          </a:p>
          <a:p>
            <a:r>
              <a:rPr lang="en-US" sz="1400" dirty="0">
                <a:solidFill>
                  <a:srgbClr val="33CC33"/>
                </a:solidFill>
                <a:latin typeface="Tahoma" charset="0"/>
                <a:cs typeface="Tahoma" charset="0"/>
              </a:rPr>
              <a:t>BI =3</a:t>
            </a:r>
          </a:p>
        </p:txBody>
      </p:sp>
      <p:sp>
        <p:nvSpPr>
          <p:cNvPr id="77851" name="Rectangle 34"/>
          <p:cNvSpPr>
            <a:spLocks noChangeArrowheads="1"/>
          </p:cNvSpPr>
          <p:nvPr/>
        </p:nvSpPr>
        <p:spPr bwMode="auto">
          <a:xfrm>
            <a:off x="5136232" y="4348187"/>
            <a:ext cx="642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33CC33"/>
                </a:solidFill>
                <a:latin typeface="Tahoma" charset="0"/>
                <a:cs typeface="Tahoma" charset="0"/>
              </a:rPr>
              <a:t>BI =3</a:t>
            </a:r>
          </a:p>
        </p:txBody>
      </p:sp>
      <p:sp>
        <p:nvSpPr>
          <p:cNvPr id="77852" name="Rectangle 35"/>
          <p:cNvSpPr>
            <a:spLocks noChangeArrowheads="1"/>
          </p:cNvSpPr>
          <p:nvPr/>
        </p:nvSpPr>
        <p:spPr bwMode="auto">
          <a:xfrm>
            <a:off x="3515395" y="5222900"/>
            <a:ext cx="6429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0000FF"/>
                </a:solidFill>
                <a:latin typeface="Tahoma" charset="0"/>
                <a:cs typeface="Tahoma" charset="0"/>
              </a:rPr>
              <a:t>BC=2</a:t>
            </a:r>
          </a:p>
          <a:p>
            <a:r>
              <a:rPr lang="en-US" sz="1400">
                <a:solidFill>
                  <a:srgbClr val="33CC33"/>
                </a:solidFill>
                <a:latin typeface="Tahoma" charset="0"/>
                <a:cs typeface="Tahoma" charset="0"/>
              </a:rPr>
              <a:t>BI =2</a:t>
            </a:r>
          </a:p>
        </p:txBody>
      </p:sp>
      <p:sp>
        <p:nvSpPr>
          <p:cNvPr id="77853" name="Rectangle 36"/>
          <p:cNvSpPr>
            <a:spLocks noChangeArrowheads="1"/>
          </p:cNvSpPr>
          <p:nvPr/>
        </p:nvSpPr>
        <p:spPr bwMode="auto">
          <a:xfrm>
            <a:off x="5129882" y="5359425"/>
            <a:ext cx="642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33CC33"/>
                </a:solidFill>
                <a:latin typeface="Tahoma" charset="0"/>
                <a:cs typeface="Tahoma" charset="0"/>
              </a:rPr>
              <a:t>BI =5</a:t>
            </a:r>
          </a:p>
        </p:txBody>
      </p:sp>
      <p:sp>
        <p:nvSpPr>
          <p:cNvPr id="77854" name="Rectangle 37"/>
          <p:cNvSpPr>
            <a:spLocks noChangeArrowheads="1"/>
          </p:cNvSpPr>
          <p:nvPr/>
        </p:nvSpPr>
        <p:spPr bwMode="auto">
          <a:xfrm>
            <a:off x="6577682" y="4340250"/>
            <a:ext cx="64293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33CC33"/>
                </a:solidFill>
                <a:latin typeface="Tahoma" charset="0"/>
                <a:cs typeface="Tahoma" charset="0"/>
              </a:rPr>
              <a:t>BI =5</a:t>
            </a:r>
          </a:p>
        </p:txBody>
      </p:sp>
      <p:sp>
        <p:nvSpPr>
          <p:cNvPr id="77855" name="Rectangle 38"/>
          <p:cNvSpPr>
            <a:spLocks noChangeArrowheads="1"/>
          </p:cNvSpPr>
          <p:nvPr/>
        </p:nvSpPr>
        <p:spPr bwMode="auto">
          <a:xfrm>
            <a:off x="2067595" y="4348187"/>
            <a:ext cx="6270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0000FF"/>
                </a:solidFill>
                <a:latin typeface="Tahoma" charset="0"/>
                <a:cs typeface="Tahoma" charset="0"/>
              </a:rPr>
              <a:t>BC=3</a:t>
            </a:r>
          </a:p>
        </p:txBody>
      </p:sp>
      <p:sp>
        <p:nvSpPr>
          <p:cNvPr id="77856" name="Rectangle 39"/>
          <p:cNvSpPr>
            <a:spLocks noChangeArrowheads="1"/>
          </p:cNvSpPr>
          <p:nvPr/>
        </p:nvSpPr>
        <p:spPr bwMode="auto">
          <a:xfrm>
            <a:off x="2051720" y="5407050"/>
            <a:ext cx="6270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a:solidFill>
                  <a:srgbClr val="0000FF"/>
                </a:solidFill>
                <a:latin typeface="Tahoma" charset="0"/>
                <a:cs typeface="Tahoma" charset="0"/>
              </a:rPr>
              <a:t>BC=2</a:t>
            </a:r>
          </a:p>
        </p:txBody>
      </p:sp>
      <p:sp>
        <p:nvSpPr>
          <p:cNvPr id="77857" name="Rectangle 40"/>
          <p:cNvSpPr>
            <a:spLocks noChangeArrowheads="1"/>
          </p:cNvSpPr>
          <p:nvPr/>
        </p:nvSpPr>
        <p:spPr bwMode="auto">
          <a:xfrm>
            <a:off x="76200" y="4149080"/>
            <a:ext cx="1066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600" b="1" dirty="0">
                <a:solidFill>
                  <a:srgbClr val="0000FF"/>
                </a:solidFill>
                <a:latin typeface="Tahoma" charset="0"/>
                <a:cs typeface="Tahoma" charset="0"/>
              </a:rPr>
              <a:t>Example</a:t>
            </a:r>
          </a:p>
        </p:txBody>
      </p:sp>
      <p:sp>
        <p:nvSpPr>
          <p:cNvPr id="2" name="Rectangle 1"/>
          <p:cNvSpPr/>
          <p:nvPr/>
        </p:nvSpPr>
        <p:spPr>
          <a:xfrm>
            <a:off x="1627583" y="6396335"/>
            <a:ext cx="6040761" cy="492443"/>
          </a:xfrm>
          <a:prstGeom prst="rect">
            <a:avLst/>
          </a:prstGeom>
        </p:spPr>
        <p:txBody>
          <a:bodyPr wrap="none">
            <a:spAutoFit/>
          </a:bodyPr>
          <a:lstStyle/>
          <a:p>
            <a:r>
              <a:rPr lang="en-US" sz="1300" dirty="0" smtClean="0">
                <a:latin typeface="Arial"/>
                <a:cs typeface="Arial"/>
              </a:rPr>
              <a:t>* Software Analytics for the Build Optimization of Large-Scale Software Systems </a:t>
            </a:r>
          </a:p>
          <a:p>
            <a:r>
              <a:rPr lang="en-US" sz="1300" dirty="0" smtClean="0">
                <a:latin typeface="Arial"/>
                <a:cs typeface="Arial"/>
              </a:rPr>
              <a:t>   A. Telea, L. </a:t>
            </a:r>
            <a:r>
              <a:rPr lang="en-US" sz="1300" dirty="0" err="1" smtClean="0">
                <a:latin typeface="Arial"/>
                <a:cs typeface="Arial"/>
              </a:rPr>
              <a:t>Voinea</a:t>
            </a:r>
            <a:r>
              <a:rPr lang="en-US" sz="1300" dirty="0" smtClean="0">
                <a:latin typeface="Arial"/>
                <a:cs typeface="Arial"/>
              </a:rPr>
              <a:t>, Computational Statistics 26(4), 635-654, 2011, Elsevier</a:t>
            </a:r>
            <a:endParaRPr lang="en-US" sz="1300" dirty="0">
              <a:latin typeface="Arial"/>
              <a:cs typeface="Arial"/>
            </a:endParaRPr>
          </a:p>
        </p:txBody>
      </p:sp>
    </p:spTree>
    <p:extLst>
      <p:ext uri="{BB962C8B-B14F-4D97-AF65-F5344CB8AC3E}">
        <p14:creationId xmlns:p14="http://schemas.microsoft.com/office/powerpoint/2010/main" val="34890742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1026"/>
          <p:cNvSpPr>
            <a:spLocks noGrp="1" noChangeArrowheads="1"/>
          </p:cNvSpPr>
          <p:nvPr>
            <p:ph type="title"/>
          </p:nvPr>
        </p:nvSpPr>
        <p:spPr/>
        <p:txBody>
          <a:bodyPr/>
          <a:lstStyle/>
          <a:p>
            <a:r>
              <a:rPr lang="en-US">
                <a:latin typeface="Arial Black" charset="0"/>
                <a:ea typeface="ＭＳ Ｐゴシック" charset="0"/>
                <a:cs typeface="ＭＳ Ｐゴシック" charset="0"/>
              </a:rPr>
              <a:t>Software Evolution</a:t>
            </a:r>
            <a:endParaRPr lang="en-AU">
              <a:latin typeface="Arial Black" charset="0"/>
              <a:ea typeface="ＭＳ Ｐゴシック" charset="0"/>
              <a:cs typeface="ＭＳ Ｐゴシック" charset="0"/>
            </a:endParaRPr>
          </a:p>
        </p:txBody>
      </p:sp>
      <p:sp>
        <p:nvSpPr>
          <p:cNvPr id="10242" name="Rectangle 1027"/>
          <p:cNvSpPr>
            <a:spLocks noGrp="1" noChangeArrowheads="1"/>
          </p:cNvSpPr>
          <p:nvPr>
            <p:ph type="body" idx="1"/>
          </p:nvPr>
        </p:nvSpPr>
        <p:spPr>
          <a:xfrm>
            <a:off x="304800" y="1885950"/>
            <a:ext cx="8534400" cy="4171950"/>
          </a:xfrm>
        </p:spPr>
        <p:txBody>
          <a:bodyPr/>
          <a:lstStyle/>
          <a:p>
            <a:pPr>
              <a:lnSpc>
                <a:spcPct val="90000"/>
              </a:lnSpc>
              <a:buFont typeface="Monotype Sorts" charset="0"/>
              <a:buNone/>
            </a:pPr>
            <a:r>
              <a:rPr lang="en-US" sz="2800">
                <a:latin typeface="Tahoma" charset="0"/>
                <a:ea typeface="ＭＳ Ｐゴシック" charset="0"/>
                <a:cs typeface="ＭＳ Ｐゴシック" charset="0"/>
              </a:rPr>
              <a:t>	</a:t>
            </a:r>
            <a:r>
              <a:rPr lang="ja-JP" altLang="en-US" sz="2800">
                <a:latin typeface="Tahoma" charset="0"/>
                <a:ea typeface="ＭＳ Ｐゴシック" charset="0"/>
                <a:cs typeface="ＭＳ Ｐゴシック" charset="0"/>
              </a:rPr>
              <a:t>“</a:t>
            </a:r>
            <a:r>
              <a:rPr lang="en-US" altLang="ja-JP" sz="2400" i="1">
                <a:latin typeface="Tahoma" charset="0"/>
                <a:ea typeface="ＭＳ Ｐゴシック" charset="0"/>
                <a:cs typeface="ＭＳ Ｐゴシック" charset="0"/>
              </a:rPr>
              <a:t>Software development does not stop when a system is   </a:t>
            </a:r>
            <a:br>
              <a:rPr lang="en-US" altLang="ja-JP" sz="2400" i="1">
                <a:latin typeface="Tahoma" charset="0"/>
                <a:ea typeface="ＭＳ Ｐゴシック" charset="0"/>
                <a:cs typeface="ＭＳ Ｐゴシック" charset="0"/>
              </a:rPr>
            </a:br>
            <a:r>
              <a:rPr lang="en-US" altLang="ja-JP" sz="2400" i="1">
                <a:latin typeface="Tahoma" charset="0"/>
                <a:ea typeface="ＭＳ Ｐゴシック" charset="0"/>
                <a:cs typeface="ＭＳ Ｐゴシック" charset="0"/>
              </a:rPr>
              <a:t>  delivered but continues throughout the lifetime of the </a:t>
            </a:r>
            <a:br>
              <a:rPr lang="en-US" altLang="ja-JP" sz="2400" i="1">
                <a:latin typeface="Tahoma" charset="0"/>
                <a:ea typeface="ＭＳ Ｐゴシック" charset="0"/>
                <a:cs typeface="ＭＳ Ｐゴシック" charset="0"/>
              </a:rPr>
            </a:br>
            <a:r>
              <a:rPr lang="en-US" altLang="ja-JP" sz="2400" i="1">
                <a:latin typeface="Tahoma" charset="0"/>
                <a:ea typeface="ＭＳ Ｐゴシック" charset="0"/>
                <a:cs typeface="ＭＳ Ｐゴシック" charset="0"/>
              </a:rPr>
              <a:t>  system</a:t>
            </a:r>
            <a:r>
              <a:rPr lang="ja-JP" altLang="en-US" sz="2400">
                <a:latin typeface="Tahoma" charset="0"/>
                <a:ea typeface="ＭＳ Ｐゴシック" charset="0"/>
                <a:cs typeface="ＭＳ Ｐゴシック" charset="0"/>
              </a:rPr>
              <a:t>”</a:t>
            </a:r>
            <a:r>
              <a:rPr lang="en-US" altLang="ja-JP" sz="2400">
                <a:latin typeface="Tahoma" charset="0"/>
                <a:ea typeface="ＭＳ Ｐゴシック" charset="0"/>
                <a:cs typeface="ＭＳ Ｐゴシック" charset="0"/>
              </a:rPr>
              <a:t> (So</a:t>
            </a:r>
            <a:r>
              <a:rPr lang="en-AU" altLang="ja-JP" sz="2400">
                <a:latin typeface="Tahoma" charset="0"/>
                <a:ea typeface="ＭＳ Ｐゴシック" charset="0"/>
                <a:cs typeface="ＭＳ Ｐゴシック" charset="0"/>
              </a:rPr>
              <a:t>mmerville, 2004)</a:t>
            </a:r>
            <a:endParaRPr lang="en-US" altLang="ja-JP" sz="2400" i="1">
              <a:latin typeface="Tahoma" charset="0"/>
              <a:ea typeface="ＭＳ Ｐゴシック" charset="0"/>
              <a:cs typeface="ＭＳ Ｐゴシック" charset="0"/>
            </a:endParaRPr>
          </a:p>
          <a:p>
            <a:pPr lvl="4">
              <a:lnSpc>
                <a:spcPct val="90000"/>
              </a:lnSpc>
              <a:buFontTx/>
              <a:buNone/>
            </a:pPr>
            <a:r>
              <a:rPr lang="en-AU" i="1">
                <a:latin typeface="Tahoma" charset="0"/>
                <a:ea typeface="ＭＳ Ｐゴシック" charset="0"/>
              </a:rPr>
              <a:t>				</a:t>
            </a:r>
            <a:endParaRPr lang="en-AU">
              <a:latin typeface="Tahoma" charset="0"/>
              <a:ea typeface="ＭＳ Ｐゴシック" charset="0"/>
            </a:endParaRPr>
          </a:p>
          <a:p>
            <a:pPr lvl="1">
              <a:lnSpc>
                <a:spcPct val="90000"/>
              </a:lnSpc>
              <a:buFontTx/>
              <a:buChar char="•"/>
            </a:pPr>
            <a:r>
              <a:rPr lang="en-AU" sz="2400">
                <a:latin typeface="Tahoma" charset="0"/>
                <a:ea typeface="ＭＳ Ｐゴシック" charset="0"/>
              </a:rPr>
              <a:t>The system changes relate to changing business and user needs</a:t>
            </a:r>
          </a:p>
          <a:p>
            <a:pPr lvl="1">
              <a:lnSpc>
                <a:spcPct val="90000"/>
              </a:lnSpc>
              <a:buFontTx/>
              <a:buChar char="•"/>
            </a:pPr>
            <a:r>
              <a:rPr lang="en-AU" sz="2400">
                <a:latin typeface="Tahoma" charset="0"/>
                <a:ea typeface="ＭＳ Ｐゴシック" charset="0"/>
              </a:rPr>
              <a:t>The system evolves throughout its lifetime through a (hopefully) seamless process</a:t>
            </a:r>
          </a:p>
          <a:p>
            <a:pPr lvl="1">
              <a:lnSpc>
                <a:spcPct val="90000"/>
              </a:lnSpc>
              <a:buFontTx/>
              <a:buChar char="•"/>
            </a:pPr>
            <a:r>
              <a:rPr lang="en-AU" sz="2400">
                <a:latin typeface="Tahoma" charset="0"/>
                <a:ea typeface="ＭＳ Ｐゴシック" charset="0"/>
              </a:rPr>
              <a:t>The process is a </a:t>
            </a:r>
            <a:r>
              <a:rPr lang="en-AU" sz="2400" b="1">
                <a:latin typeface="Tahoma" charset="0"/>
                <a:ea typeface="ＭＳ Ｐゴシック" charset="0"/>
              </a:rPr>
              <a:t>spiral</a:t>
            </a:r>
            <a:r>
              <a:rPr lang="en-AU" sz="2400">
                <a:latin typeface="Tahoma" charset="0"/>
                <a:ea typeface="ＭＳ Ｐゴシック" charset="0"/>
              </a:rPr>
              <a:t> involving requirements, design &amp; implementation throughout the lifetime of the system</a:t>
            </a:r>
            <a:br>
              <a:rPr lang="en-AU" sz="2400">
                <a:latin typeface="Tahoma" charset="0"/>
                <a:ea typeface="ＭＳ Ｐゴシック" charset="0"/>
              </a:rPr>
            </a:br>
            <a:r>
              <a:rPr lang="en-AU" sz="2400">
                <a:latin typeface="Tahoma" charset="0"/>
                <a:ea typeface="ＭＳ Ｐゴシック" charset="0"/>
              </a:rPr>
              <a:t>(and not a ‘waterfall’ as once thought…)</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9874"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79875" name="Rectangle 4"/>
          <p:cNvSpPr>
            <a:spLocks noGrp="1" noChangeArrowheads="1"/>
          </p:cNvSpPr>
          <p:nvPr>
            <p:ph type="title"/>
          </p:nvPr>
        </p:nvSpPr>
        <p:spPr>
          <a:xfrm>
            <a:off x="304800" y="685800"/>
            <a:ext cx="8686800" cy="609600"/>
          </a:xfrm>
          <a:noFill/>
        </p:spPr>
        <p:txBody>
          <a:bodyPr/>
          <a:lstStyle/>
          <a:p>
            <a:r>
              <a:rPr lang="en-US" sz="3600" b="1">
                <a:latin typeface="Arial Black" charset="0"/>
                <a:ea typeface="ＭＳ Ｐゴシック" charset="0"/>
                <a:cs typeface="ＭＳ Ｐゴシック" charset="0"/>
              </a:rPr>
              <a:t>Step 2 - Impact Analysis</a:t>
            </a:r>
            <a:r>
              <a:rPr lang="en-US" b="1">
                <a:latin typeface="Arial Black" charset="0"/>
                <a:ea typeface="ＭＳ Ｐゴシック" charset="0"/>
                <a:cs typeface="ＭＳ Ｐゴシック" charset="0"/>
              </a:rPr>
              <a:t> </a:t>
            </a:r>
            <a:r>
              <a:rPr lang="en-US" sz="3600">
                <a:latin typeface="Arial Black" charset="0"/>
                <a:ea typeface="ＭＳ Ｐゴシック" charset="0"/>
                <a:cs typeface="ＭＳ Ｐゴシック" charset="0"/>
              </a:rPr>
              <a:t>Example</a:t>
            </a:r>
          </a:p>
        </p:txBody>
      </p:sp>
      <p:pic>
        <p:nvPicPr>
          <p:cNvPr id="79876"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55800" y="3251200"/>
            <a:ext cx="4818063" cy="353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7" name="AutoShape 12"/>
          <p:cNvSpPr>
            <a:spLocks noChangeArrowheads="1"/>
          </p:cNvSpPr>
          <p:nvPr/>
        </p:nvSpPr>
        <p:spPr bwMode="auto">
          <a:xfrm>
            <a:off x="381000" y="3557588"/>
            <a:ext cx="1231900" cy="461962"/>
          </a:xfrm>
          <a:prstGeom prst="wedgeRectCallout">
            <a:avLst>
              <a:gd name="adj1" fmla="val 87370"/>
              <a:gd name="adj2" fmla="val 73713"/>
            </a:avLst>
          </a:prstGeom>
          <a:solidFill>
            <a:schemeClr val="bg1"/>
          </a:solidFill>
          <a:ln w="9525">
            <a:solidFill>
              <a:schemeClr val="tx1"/>
            </a:solidFill>
            <a:miter lim="800000"/>
            <a:headEnd/>
            <a:tailEnd/>
          </a:ln>
        </p:spPr>
        <p:txBody>
          <a:bodyPr/>
          <a:lstStyle/>
          <a:p>
            <a:pPr algn="ctr"/>
            <a:r>
              <a:rPr lang="en-US" sz="1200" dirty="0"/>
              <a:t>source code</a:t>
            </a:r>
          </a:p>
          <a:p>
            <a:pPr algn="ctr"/>
            <a:r>
              <a:rPr lang="en-US" sz="1200" dirty="0"/>
              <a:t>folder structure</a:t>
            </a:r>
          </a:p>
        </p:txBody>
      </p:sp>
      <p:sp>
        <p:nvSpPr>
          <p:cNvPr id="79878" name="AutoShape 13"/>
          <p:cNvSpPr>
            <a:spLocks noChangeArrowheads="1"/>
          </p:cNvSpPr>
          <p:nvPr/>
        </p:nvSpPr>
        <p:spPr bwMode="auto">
          <a:xfrm>
            <a:off x="3962400" y="2819400"/>
            <a:ext cx="1931988" cy="461963"/>
          </a:xfrm>
          <a:prstGeom prst="wedgeRectCallout">
            <a:avLst>
              <a:gd name="adj1" fmla="val -62407"/>
              <a:gd name="adj2" fmla="val 127319"/>
            </a:avLst>
          </a:prstGeom>
          <a:solidFill>
            <a:schemeClr val="bg1"/>
          </a:solidFill>
          <a:ln w="9525">
            <a:solidFill>
              <a:schemeClr val="tx1"/>
            </a:solidFill>
            <a:miter lim="800000"/>
            <a:headEnd/>
            <a:tailEnd/>
          </a:ln>
        </p:spPr>
        <p:txBody>
          <a:bodyPr/>
          <a:lstStyle/>
          <a:p>
            <a:pPr algn="ctr"/>
            <a:r>
              <a:rPr lang="en-US" sz="1200"/>
              <a:t>build impact (notice the </a:t>
            </a:r>
            <a:r>
              <a:rPr lang="en-US" sz="1200">
                <a:solidFill>
                  <a:srgbClr val="FF0000"/>
                </a:solidFill>
              </a:rPr>
              <a:t>exponential distribution</a:t>
            </a:r>
            <a:r>
              <a:rPr lang="en-US" sz="1200"/>
              <a:t>!)</a:t>
            </a:r>
          </a:p>
        </p:txBody>
      </p:sp>
      <p:sp>
        <p:nvSpPr>
          <p:cNvPr id="79879" name="AutoShape 14"/>
          <p:cNvSpPr>
            <a:spLocks noChangeArrowheads="1"/>
          </p:cNvSpPr>
          <p:nvPr/>
        </p:nvSpPr>
        <p:spPr bwMode="auto">
          <a:xfrm>
            <a:off x="506413" y="5157193"/>
            <a:ext cx="1881187" cy="830858"/>
          </a:xfrm>
          <a:prstGeom prst="wedgeRectCallout">
            <a:avLst>
              <a:gd name="adj1" fmla="val 74472"/>
              <a:gd name="adj2" fmla="val 66199"/>
            </a:avLst>
          </a:prstGeom>
          <a:solidFill>
            <a:schemeClr val="bg1"/>
          </a:solidFill>
          <a:ln w="9525">
            <a:solidFill>
              <a:schemeClr val="tx1"/>
            </a:solidFill>
            <a:miter lim="800000"/>
            <a:headEnd/>
            <a:tailEnd/>
          </a:ln>
        </p:spPr>
        <p:txBody>
          <a:bodyPr/>
          <a:lstStyle/>
          <a:p>
            <a:pPr algn="ctr"/>
            <a:r>
              <a:rPr lang="en-US" sz="1200" dirty="0"/>
              <a:t>build cost distribution of </a:t>
            </a:r>
            <a:r>
              <a:rPr lang="en-US" sz="1200" dirty="0" smtClean="0"/>
              <a:t> selected header </a:t>
            </a:r>
            <a:r>
              <a:rPr lang="en-US" sz="1200" dirty="0"/>
              <a:t>(if </a:t>
            </a:r>
            <a:r>
              <a:rPr lang="en-US" sz="1200" dirty="0">
                <a:solidFill>
                  <a:srgbClr val="33CC33"/>
                </a:solidFill>
              </a:rPr>
              <a:t>exponential</a:t>
            </a:r>
            <a:r>
              <a:rPr lang="en-US" sz="1200" dirty="0"/>
              <a:t>, refactoring is </a:t>
            </a:r>
            <a:r>
              <a:rPr lang="en-US" sz="1200" dirty="0">
                <a:solidFill>
                  <a:srgbClr val="33CC33"/>
                </a:solidFill>
              </a:rPr>
              <a:t>easy</a:t>
            </a:r>
            <a:r>
              <a:rPr lang="en-US" sz="1200" dirty="0"/>
              <a:t>)</a:t>
            </a:r>
          </a:p>
        </p:txBody>
      </p:sp>
      <p:sp>
        <p:nvSpPr>
          <p:cNvPr id="79880" name="AutoShape 15"/>
          <p:cNvSpPr>
            <a:spLocks noChangeArrowheads="1"/>
          </p:cNvSpPr>
          <p:nvPr/>
        </p:nvSpPr>
        <p:spPr bwMode="auto">
          <a:xfrm>
            <a:off x="6629400" y="3690938"/>
            <a:ext cx="323850" cy="120650"/>
          </a:xfrm>
          <a:prstGeom prst="leftArrow">
            <a:avLst>
              <a:gd name="adj1" fmla="val 50000"/>
              <a:gd name="adj2" fmla="val 67105"/>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79881" name="Rectangle 16"/>
          <p:cNvSpPr>
            <a:spLocks noChangeArrowheads="1"/>
          </p:cNvSpPr>
          <p:nvPr/>
        </p:nvSpPr>
        <p:spPr bwMode="auto">
          <a:xfrm>
            <a:off x="6908800" y="3600450"/>
            <a:ext cx="12636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200"/>
              <a:t>selected header</a:t>
            </a:r>
          </a:p>
        </p:txBody>
      </p:sp>
      <p:sp>
        <p:nvSpPr>
          <p:cNvPr id="79882" name="Rectangle 13"/>
          <p:cNvSpPr>
            <a:spLocks noChangeArrowheads="1"/>
          </p:cNvSpPr>
          <p:nvPr/>
        </p:nvSpPr>
        <p:spPr bwMode="auto">
          <a:xfrm>
            <a:off x="323528" y="1412776"/>
            <a:ext cx="817403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dirty="0">
                <a:latin typeface="Tahoma" charset="0"/>
                <a:cs typeface="Tahoma" charset="0"/>
              </a:rPr>
              <a:t>Build Analyzer: </a:t>
            </a:r>
            <a:r>
              <a:rPr lang="en-US" dirty="0">
                <a:latin typeface="Tahoma" charset="0"/>
                <a:cs typeface="Tahoma" charset="0"/>
              </a:rPr>
              <a:t>a tool that computes the build impact for </a:t>
            </a:r>
            <a:r>
              <a:rPr lang="en-US" dirty="0" smtClean="0">
                <a:latin typeface="Tahoma" charset="0"/>
                <a:cs typeface="Tahoma" charset="0"/>
              </a:rPr>
              <a:t/>
            </a:r>
            <a:br>
              <a:rPr lang="en-US" dirty="0" smtClean="0">
                <a:latin typeface="Tahoma" charset="0"/>
                <a:cs typeface="Tahoma" charset="0"/>
              </a:rPr>
            </a:br>
            <a:r>
              <a:rPr lang="en-US" dirty="0" smtClean="0">
                <a:latin typeface="Tahoma" charset="0"/>
                <a:cs typeface="Tahoma" charset="0"/>
              </a:rPr>
              <a:t>		      files in </a:t>
            </a:r>
            <a:r>
              <a:rPr lang="en-US" dirty="0">
                <a:latin typeface="Tahoma" charset="0"/>
                <a:cs typeface="Tahoma" charset="0"/>
              </a:rPr>
              <a:t>C/C++ code bases</a:t>
            </a:r>
          </a:p>
        </p:txBody>
      </p:sp>
      <p:sp>
        <p:nvSpPr>
          <p:cNvPr id="12" name="AutoShape 12"/>
          <p:cNvSpPr>
            <a:spLocks noChangeArrowheads="1"/>
          </p:cNvSpPr>
          <p:nvPr/>
        </p:nvSpPr>
        <p:spPr bwMode="auto">
          <a:xfrm>
            <a:off x="4139952" y="5589240"/>
            <a:ext cx="1231900" cy="720080"/>
          </a:xfrm>
          <a:prstGeom prst="wedgeRectCallout">
            <a:avLst>
              <a:gd name="adj1" fmla="val -110151"/>
              <a:gd name="adj2" fmla="val -10358"/>
            </a:avLst>
          </a:prstGeom>
          <a:solidFill>
            <a:schemeClr val="bg1"/>
          </a:solidFill>
          <a:ln w="9525">
            <a:solidFill>
              <a:schemeClr val="tx1"/>
            </a:solidFill>
            <a:miter lim="800000"/>
            <a:headEnd/>
            <a:tailEnd/>
          </a:ln>
        </p:spPr>
        <p:txBody>
          <a:bodyPr/>
          <a:lstStyle/>
          <a:p>
            <a:pPr algn="ctr"/>
            <a:r>
              <a:rPr lang="en-US" sz="1200" dirty="0"/>
              <a:t>source code</a:t>
            </a:r>
          </a:p>
          <a:p>
            <a:pPr algn="ctr"/>
            <a:r>
              <a:rPr lang="en-US" sz="1200" dirty="0" smtClean="0"/>
              <a:t>files using selected header</a:t>
            </a:r>
            <a:endParaRPr lang="en-US" sz="120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Rectangle 1026"/>
          <p:cNvSpPr>
            <a:spLocks noGrp="1" noChangeArrowheads="1"/>
          </p:cNvSpPr>
          <p:nvPr>
            <p:ph type="title"/>
          </p:nvPr>
        </p:nvSpPr>
        <p:spPr>
          <a:xfrm>
            <a:off x="228600" y="228600"/>
            <a:ext cx="8915400" cy="1143000"/>
          </a:xfrm>
        </p:spPr>
        <p:txBody>
          <a:bodyPr/>
          <a:lstStyle/>
          <a:p>
            <a:r>
              <a:rPr lang="en-US" sz="3600" b="1" dirty="0">
                <a:latin typeface="Arial Black" charset="0"/>
                <a:ea typeface="ＭＳ Ｐゴシック" charset="0"/>
                <a:cs typeface="ＭＳ Ｐゴシック" charset="0"/>
              </a:rPr>
              <a:t>Step 2 - Impact </a:t>
            </a:r>
            <a:r>
              <a:rPr lang="en-US" sz="3600" b="1" dirty="0" smtClean="0">
                <a:latin typeface="Arial Black" charset="0"/>
                <a:ea typeface="ＭＳ Ｐゴシック" charset="0"/>
                <a:cs typeface="ＭＳ Ｐゴシック" charset="0"/>
              </a:rPr>
              <a:t>Analysis</a:t>
            </a:r>
            <a:r>
              <a:rPr lang="en-US" b="1" dirty="0">
                <a:latin typeface="Arial Black" charset="0"/>
                <a:ea typeface="ＭＳ Ｐゴシック" charset="0"/>
                <a:cs typeface="ＭＳ Ｐゴシック" charset="0"/>
              </a:rPr>
              <a:t>:</a:t>
            </a:r>
            <a:r>
              <a:rPr lang="en-US" sz="3600" dirty="0" smtClean="0">
                <a:latin typeface="Arial Black" charset="0"/>
                <a:ea typeface="ＭＳ Ｐゴシック" charset="0"/>
                <a:cs typeface="ＭＳ Ｐゴシック" charset="0"/>
              </a:rPr>
              <a:t> </a:t>
            </a:r>
            <a:r>
              <a:rPr lang="en-US" sz="3600" dirty="0">
                <a:latin typeface="Arial Black" charset="0"/>
                <a:ea typeface="ＭＳ Ｐゴシック" charset="0"/>
                <a:cs typeface="ＭＳ Ｐゴシック" charset="0"/>
              </a:rPr>
              <a:t>C</a:t>
            </a:r>
            <a:r>
              <a:rPr lang="en-US" sz="3600" dirty="0" smtClean="0">
                <a:latin typeface="Arial Black" charset="0"/>
                <a:ea typeface="ＭＳ Ｐゴシック" charset="0"/>
                <a:cs typeface="ＭＳ Ｐゴシック" charset="0"/>
              </a:rPr>
              <a:t>ost</a:t>
            </a:r>
            <a:endParaRPr lang="en-US" sz="3600" dirty="0">
              <a:latin typeface="Arial Black" charset="0"/>
              <a:ea typeface="ＭＳ Ｐゴシック" charset="0"/>
              <a:cs typeface="ＭＳ Ｐゴシック" charset="0"/>
            </a:endParaRPr>
          </a:p>
        </p:txBody>
      </p:sp>
      <p:sp>
        <p:nvSpPr>
          <p:cNvPr id="81922" name="Rectangle 1027"/>
          <p:cNvSpPr>
            <a:spLocks noGrp="1" noChangeArrowheads="1"/>
          </p:cNvSpPr>
          <p:nvPr>
            <p:ph type="body" idx="1"/>
          </p:nvPr>
        </p:nvSpPr>
        <p:spPr>
          <a:xfrm>
            <a:off x="457200" y="1885950"/>
            <a:ext cx="8686800" cy="4743450"/>
          </a:xfrm>
        </p:spPr>
        <p:txBody>
          <a:bodyPr/>
          <a:lstStyle/>
          <a:p>
            <a:pPr marL="609600" indent="-609600">
              <a:buFont typeface="Monotype Sorts" charset="0"/>
              <a:buAutoNum type="arabicPeriod" startAt="2"/>
            </a:pPr>
            <a:r>
              <a:rPr lang="en-US" b="1" dirty="0">
                <a:latin typeface="Tahoma" charset="0"/>
                <a:ea typeface="ＭＳ Ｐゴシック" charset="0"/>
                <a:cs typeface="ＭＳ Ｐゴシック" charset="0"/>
              </a:rPr>
              <a:t>Estimate Resources</a:t>
            </a:r>
          </a:p>
          <a:p>
            <a:pPr marL="1371600" lvl="2" indent="-457200">
              <a:buClr>
                <a:schemeClr val="tx1"/>
              </a:buClr>
              <a:buFontTx/>
              <a:buNone/>
            </a:pPr>
            <a:r>
              <a:rPr lang="en-US" dirty="0">
                <a:latin typeface="Tahoma" charset="0"/>
                <a:ea typeface="ＭＳ Ｐゴシック" charset="0"/>
              </a:rPr>
              <a:t>In an </a:t>
            </a:r>
            <a:r>
              <a:rPr lang="en-US" dirty="0" smtClean="0">
                <a:latin typeface="Tahoma" charset="0"/>
                <a:ea typeface="ＭＳ Ｐゴシック" charset="0"/>
              </a:rPr>
              <a:t>organization</a:t>
            </a:r>
            <a:r>
              <a:rPr lang="en-US" dirty="0">
                <a:latin typeface="Tahoma" charset="0"/>
                <a:ea typeface="ＭＳ Ｐゴシック" charset="0"/>
              </a:rPr>
              <a:t>, a project manager must estimate:</a:t>
            </a:r>
          </a:p>
          <a:p>
            <a:pPr marL="1752600" lvl="3" indent="-381000">
              <a:buClr>
                <a:schemeClr val="tx1"/>
              </a:buClr>
              <a:buFontTx/>
              <a:buChar char="–"/>
            </a:pPr>
            <a:r>
              <a:rPr lang="en-US" dirty="0">
                <a:latin typeface="Tahoma" charset="0"/>
                <a:ea typeface="ＭＳ Ｐゴシック" charset="0"/>
              </a:rPr>
              <a:t>number of people required to complete the change</a:t>
            </a:r>
          </a:p>
          <a:p>
            <a:pPr marL="1752600" lvl="3" indent="-381000">
              <a:buClr>
                <a:schemeClr val="tx1"/>
              </a:buClr>
              <a:buFontTx/>
              <a:buChar char="–"/>
            </a:pPr>
            <a:r>
              <a:rPr lang="en-US" dirty="0">
                <a:latin typeface="Tahoma" charset="0"/>
                <a:ea typeface="ＭＳ Ｐゴシック" charset="0"/>
              </a:rPr>
              <a:t>the equipment required, e.g. PCs, printers, </a:t>
            </a:r>
            <a:r>
              <a:rPr lang="en-US" dirty="0" smtClean="0">
                <a:latin typeface="Tahoma" charset="0"/>
                <a:ea typeface="ＭＳ Ｐゴシック" charset="0"/>
              </a:rPr>
              <a:t>copiers</a:t>
            </a:r>
            <a:endParaRPr lang="en-US" dirty="0">
              <a:latin typeface="Tahoma" charset="0"/>
              <a:ea typeface="ＭＳ Ｐゴシック" charset="0"/>
            </a:endParaRPr>
          </a:p>
          <a:p>
            <a:pPr marL="1752600" lvl="3" indent="-381000">
              <a:buClr>
                <a:schemeClr val="tx1"/>
              </a:buClr>
              <a:buFontTx/>
              <a:buChar char="–"/>
            </a:pPr>
            <a:r>
              <a:rPr lang="en-US" dirty="0">
                <a:latin typeface="Tahoma" charset="0"/>
                <a:ea typeface="ＭＳ Ｐゴシック" charset="0"/>
              </a:rPr>
              <a:t>other facilities such as offices, support </a:t>
            </a:r>
            <a:r>
              <a:rPr lang="en-US" dirty="0" smtClean="0">
                <a:latin typeface="Tahoma" charset="0"/>
                <a:ea typeface="ＭＳ Ｐゴシック" charset="0"/>
              </a:rPr>
              <a:t>staff</a:t>
            </a:r>
            <a:endParaRPr lang="en-US" dirty="0">
              <a:latin typeface="Tahoma" charset="0"/>
              <a:ea typeface="ＭＳ Ｐゴシック" charset="0"/>
            </a:endParaRPr>
          </a:p>
          <a:p>
            <a:pPr marL="1752600" lvl="3" indent="-381000">
              <a:buClr>
                <a:schemeClr val="tx1"/>
              </a:buClr>
              <a:buFontTx/>
              <a:buChar char="–"/>
            </a:pPr>
            <a:r>
              <a:rPr lang="en-US" dirty="0">
                <a:latin typeface="Tahoma" charset="0"/>
                <a:ea typeface="ＭＳ Ｐゴシック" charset="0"/>
              </a:rPr>
              <a:t>all these must be translated into </a:t>
            </a:r>
            <a:r>
              <a:rPr lang="en-US" b="1" dirty="0">
                <a:solidFill>
                  <a:srgbClr val="3366FF"/>
                </a:solidFill>
                <a:latin typeface="Tahoma" charset="0"/>
                <a:ea typeface="ＭＳ Ｐゴシック" charset="0"/>
              </a:rPr>
              <a:t>costs</a:t>
            </a:r>
            <a:r>
              <a:rPr lang="en-US" b="1" dirty="0">
                <a:latin typeface="Tahoma" charset="0"/>
                <a:ea typeface="ＭＳ Ｐゴシック" charset="0"/>
              </a:rPr>
              <a:t> </a:t>
            </a:r>
            <a:r>
              <a:rPr lang="en-US" dirty="0">
                <a:latin typeface="Tahoma" charset="0"/>
                <a:ea typeface="ＭＳ Ｐゴシック" charset="0"/>
              </a:rPr>
              <a:t>(not trivial!)</a:t>
            </a:r>
            <a:endParaRPr lang="en-US" b="1" dirty="0">
              <a:latin typeface="Tahoma" charset="0"/>
              <a:ea typeface="ＭＳ Ｐゴシック" charset="0"/>
            </a:endParaRPr>
          </a:p>
          <a:p>
            <a:pPr marL="990600" lvl="1" indent="-533400">
              <a:buClr>
                <a:schemeClr val="tx1"/>
              </a:buClr>
              <a:buFontTx/>
              <a:buNone/>
            </a:pPr>
            <a:r>
              <a:rPr lang="en-US" b="1" dirty="0">
                <a:latin typeface="Tahoma" charset="0"/>
                <a:ea typeface="ＭＳ Ｐゴシック" charset="0"/>
              </a:rPr>
              <a:t>How is this done? </a:t>
            </a:r>
          </a:p>
          <a:p>
            <a:pPr marL="1752600" lvl="3" indent="-381000">
              <a:buClr>
                <a:schemeClr val="tx1"/>
              </a:buClr>
              <a:buFontTx/>
              <a:buChar char="-"/>
            </a:pPr>
            <a:r>
              <a:rPr lang="en-US" dirty="0">
                <a:latin typeface="Tahoma" charset="0"/>
                <a:ea typeface="ＭＳ Ｐゴシック" charset="0"/>
              </a:rPr>
              <a:t>use </a:t>
            </a:r>
            <a:r>
              <a:rPr lang="en-US" b="1" dirty="0">
                <a:solidFill>
                  <a:srgbClr val="3366FF"/>
                </a:solidFill>
                <a:latin typeface="Tahoma" charset="0"/>
                <a:ea typeface="ＭＳ Ｐゴシック" charset="0"/>
              </a:rPr>
              <a:t>software metrics</a:t>
            </a:r>
            <a:r>
              <a:rPr lang="en-US" dirty="0">
                <a:solidFill>
                  <a:srgbClr val="3366FF"/>
                </a:solidFill>
                <a:latin typeface="Tahoma" charset="0"/>
                <a:ea typeface="ＭＳ Ｐゴシック" charset="0"/>
              </a:rPr>
              <a:t> </a:t>
            </a:r>
            <a:r>
              <a:rPr lang="en-US" dirty="0">
                <a:latin typeface="Tahoma" charset="0"/>
                <a:ea typeface="ＭＳ Ｐゴシック" charset="0"/>
              </a:rPr>
              <a:t>(the </a:t>
            </a:r>
            <a:r>
              <a:rPr lang="ja-JP" altLang="en-US" dirty="0">
                <a:latin typeface="Tahoma" charset="0"/>
                <a:ea typeface="ＭＳ Ｐゴシック" charset="0"/>
              </a:rPr>
              <a:t>“</a:t>
            </a:r>
            <a:r>
              <a:rPr lang="en-US" altLang="ja-JP" dirty="0">
                <a:latin typeface="Tahoma" charset="0"/>
                <a:ea typeface="ＭＳ Ｐゴシック" charset="0"/>
              </a:rPr>
              <a:t>educated way</a:t>
            </a:r>
            <a:r>
              <a:rPr lang="ja-JP" altLang="en-US" dirty="0">
                <a:latin typeface="Tahoma" charset="0"/>
                <a:ea typeface="ＭＳ Ｐゴシック" charset="0"/>
              </a:rPr>
              <a:t>”</a:t>
            </a:r>
            <a:r>
              <a:rPr lang="en-US" altLang="ja-JP" dirty="0" smtClean="0">
                <a:latin typeface="Tahoma" charset="0"/>
                <a:ea typeface="ＭＳ Ｐゴシック" charset="0"/>
              </a:rPr>
              <a:t>)</a:t>
            </a:r>
            <a:br>
              <a:rPr lang="en-US" altLang="ja-JP" dirty="0" smtClean="0">
                <a:latin typeface="Tahoma" charset="0"/>
                <a:ea typeface="ＭＳ Ｐゴシック" charset="0"/>
              </a:rPr>
            </a:br>
            <a:r>
              <a:rPr lang="en-US" altLang="ja-JP" dirty="0" smtClean="0">
                <a:latin typeface="Tahoma" charset="0"/>
                <a:ea typeface="ＭＳ Ｐゴシック" charset="0"/>
              </a:rPr>
              <a:t>(we will discuss these in the last 2 modules)</a:t>
            </a:r>
            <a:endParaRPr lang="en-US" altLang="ja-JP" dirty="0">
              <a:latin typeface="Tahoma" charset="0"/>
              <a:ea typeface="ＭＳ Ｐゴシック" charset="0"/>
            </a:endParaRPr>
          </a:p>
          <a:p>
            <a:pPr marL="1752600" lvl="3" indent="-381000">
              <a:buClr>
                <a:schemeClr val="tx1"/>
              </a:buClr>
              <a:buFontTx/>
              <a:buChar char="-"/>
            </a:pPr>
            <a:r>
              <a:rPr lang="en-US" dirty="0">
                <a:latin typeface="Tahoma" charset="0"/>
                <a:ea typeface="ＭＳ Ｐゴシック" charset="0"/>
              </a:rPr>
              <a:t>use own</a:t>
            </a:r>
            <a:r>
              <a:rPr lang="ja-JP" altLang="en-US" dirty="0">
                <a:latin typeface="Tahoma" charset="0"/>
                <a:ea typeface="ＭＳ Ｐゴシック" charset="0"/>
              </a:rPr>
              <a:t>’</a:t>
            </a:r>
            <a:r>
              <a:rPr lang="en-US" altLang="ja-JP" dirty="0">
                <a:latin typeface="Tahoma" charset="0"/>
                <a:ea typeface="ＭＳ Ｐゴシック" charset="0"/>
              </a:rPr>
              <a:t>s </a:t>
            </a:r>
            <a:r>
              <a:rPr lang="en-US" altLang="ja-JP" b="1" dirty="0">
                <a:latin typeface="Tahoma" charset="0"/>
                <a:ea typeface="ＭＳ Ｐゴシック" charset="0"/>
              </a:rPr>
              <a:t>experience </a:t>
            </a:r>
            <a:r>
              <a:rPr lang="en-US" altLang="ja-JP" dirty="0">
                <a:latin typeface="Tahoma" charset="0"/>
                <a:ea typeface="ＭＳ Ｐゴシック" charset="0"/>
              </a:rPr>
              <a:t>or intuition (the </a:t>
            </a:r>
            <a:r>
              <a:rPr lang="ja-JP" altLang="en-US" dirty="0">
                <a:latin typeface="Tahoma" charset="0"/>
                <a:ea typeface="ＭＳ Ｐゴシック" charset="0"/>
              </a:rPr>
              <a:t>“</a:t>
            </a:r>
            <a:r>
              <a:rPr lang="en-US" altLang="ja-JP" dirty="0">
                <a:latin typeface="Tahoma" charset="0"/>
                <a:ea typeface="ＭＳ Ｐゴシック" charset="0"/>
              </a:rPr>
              <a:t>current way</a:t>
            </a:r>
            <a:r>
              <a:rPr lang="ja-JP" altLang="en-US" dirty="0">
                <a:latin typeface="Tahoma" charset="0"/>
                <a:ea typeface="ＭＳ Ｐゴシック" charset="0"/>
              </a:rPr>
              <a:t>”</a:t>
            </a:r>
            <a:r>
              <a:rPr lang="en-US" altLang="ja-JP" dirty="0">
                <a:latin typeface="Tahoma" charset="0"/>
                <a:ea typeface="ＭＳ Ｐゴシック" charset="0"/>
              </a:rPr>
              <a:t>)</a:t>
            </a:r>
          </a:p>
          <a:p>
            <a:pPr marL="1752600" lvl="3" indent="-381000">
              <a:buClr>
                <a:schemeClr val="tx1"/>
              </a:buClr>
              <a:buFontTx/>
              <a:buChar char="-"/>
            </a:pPr>
            <a:r>
              <a:rPr lang="en-US" dirty="0">
                <a:latin typeface="Tahoma" charset="0"/>
                <a:ea typeface="ＭＳ Ｐゴシック" charset="0"/>
              </a:rPr>
              <a:t>use </a:t>
            </a:r>
            <a:r>
              <a:rPr lang="en-US" b="1" dirty="0">
                <a:latin typeface="Tahoma" charset="0"/>
                <a:ea typeface="ＭＳ Ｐゴシック" charset="0"/>
              </a:rPr>
              <a:t>average costs</a:t>
            </a:r>
            <a:r>
              <a:rPr lang="en-US" dirty="0">
                <a:latin typeface="Tahoma" charset="0"/>
                <a:ea typeface="ＭＳ Ｐゴシック" charset="0"/>
              </a:rPr>
              <a:t> (from history / </a:t>
            </a:r>
            <a:r>
              <a:rPr lang="en-US" dirty="0" smtClean="0">
                <a:latin typeface="Tahoma" charset="0"/>
                <a:ea typeface="ＭＳ Ｐゴシック" charset="0"/>
              </a:rPr>
              <a:t>best-practice </a:t>
            </a:r>
            <a:r>
              <a:rPr lang="en-US" dirty="0">
                <a:latin typeface="Tahoma" charset="0"/>
                <a:ea typeface="ＭＳ Ｐゴシック" charset="0"/>
              </a:rPr>
              <a:t>figures)</a:t>
            </a:r>
          </a:p>
        </p:txBody>
      </p:sp>
    </p:spTree>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2"/>
          <p:cNvSpPr>
            <a:spLocks noGrp="1" noChangeArrowheads="1"/>
          </p:cNvSpPr>
          <p:nvPr>
            <p:ph type="title"/>
          </p:nvPr>
        </p:nvSpPr>
        <p:spPr>
          <a:xfrm>
            <a:off x="228600" y="228600"/>
            <a:ext cx="8686800" cy="1143000"/>
          </a:xfrm>
        </p:spPr>
        <p:txBody>
          <a:bodyPr/>
          <a:lstStyle/>
          <a:p>
            <a:r>
              <a:rPr lang="en-US" sz="3600" b="1" dirty="0">
                <a:latin typeface="Arial Black" charset="0"/>
                <a:ea typeface="ＭＳ Ｐゴシック" charset="0"/>
                <a:cs typeface="ＭＳ Ｐゴシック" charset="0"/>
              </a:rPr>
              <a:t>Step 2 - Impact </a:t>
            </a:r>
            <a:r>
              <a:rPr lang="en-US" sz="3600" b="1" dirty="0" smtClean="0">
                <a:latin typeface="Arial Black" charset="0"/>
                <a:ea typeface="ＭＳ Ｐゴシック" charset="0"/>
                <a:cs typeface="ＭＳ Ｐゴシック" charset="0"/>
              </a:rPr>
              <a:t>Analysis</a:t>
            </a:r>
            <a:r>
              <a:rPr lang="en-US" b="1" dirty="0">
                <a:latin typeface="Arial Black" charset="0"/>
                <a:ea typeface="ＭＳ Ｐゴシック" charset="0"/>
                <a:cs typeface="ＭＳ Ｐゴシック" charset="0"/>
              </a:rPr>
              <a:t>:</a:t>
            </a:r>
            <a:r>
              <a:rPr lang="en-US" sz="3600" dirty="0" smtClean="0">
                <a:latin typeface="Arial Black" charset="0"/>
                <a:ea typeface="ＭＳ Ｐゴシック" charset="0"/>
                <a:cs typeface="ＭＳ Ｐゴシック" charset="0"/>
              </a:rPr>
              <a:t> </a:t>
            </a:r>
            <a:r>
              <a:rPr lang="en-US" sz="3600" dirty="0">
                <a:latin typeface="Arial Black" charset="0"/>
                <a:ea typeface="ＭＳ Ｐゴシック" charset="0"/>
                <a:cs typeface="ＭＳ Ｐゴシック" charset="0"/>
              </a:rPr>
              <a:t>C</a:t>
            </a:r>
            <a:r>
              <a:rPr lang="en-US" sz="3600" dirty="0" smtClean="0">
                <a:latin typeface="Arial Black" charset="0"/>
                <a:ea typeface="ＭＳ Ｐゴシック" charset="0"/>
                <a:cs typeface="ＭＳ Ｐゴシック" charset="0"/>
              </a:rPr>
              <a:t>ost</a:t>
            </a:r>
            <a:endParaRPr lang="en-US" sz="3600" dirty="0">
              <a:latin typeface="Arial Black" charset="0"/>
              <a:ea typeface="ＭＳ Ｐゴシック" charset="0"/>
              <a:cs typeface="ＭＳ Ｐゴシック" charset="0"/>
            </a:endParaRPr>
          </a:p>
        </p:txBody>
      </p:sp>
      <p:sp>
        <p:nvSpPr>
          <p:cNvPr id="82946" name="Rectangle 3"/>
          <p:cNvSpPr>
            <a:spLocks noGrp="1" noChangeArrowheads="1"/>
          </p:cNvSpPr>
          <p:nvPr>
            <p:ph type="body" idx="1"/>
          </p:nvPr>
        </p:nvSpPr>
        <p:spPr>
          <a:xfrm>
            <a:off x="457200" y="1628775"/>
            <a:ext cx="8178800" cy="4667250"/>
          </a:xfrm>
        </p:spPr>
        <p:txBody>
          <a:bodyPr/>
          <a:lstStyle/>
          <a:p>
            <a:pPr marL="990600" lvl="1" indent="-533400">
              <a:lnSpc>
                <a:spcPct val="90000"/>
              </a:lnSpc>
              <a:buClr>
                <a:schemeClr val="tx1"/>
              </a:buClr>
              <a:buFontTx/>
              <a:buNone/>
            </a:pPr>
            <a:r>
              <a:rPr lang="en-US" dirty="0">
                <a:latin typeface="Tahoma" charset="0"/>
                <a:ea typeface="ＭＳ Ｐゴシック" charset="0"/>
              </a:rPr>
              <a:t>To estimate resources need to know:</a:t>
            </a:r>
          </a:p>
          <a:p>
            <a:pPr marL="1371600" lvl="2" indent="-457200">
              <a:lnSpc>
                <a:spcPct val="90000"/>
              </a:lnSpc>
              <a:buClr>
                <a:schemeClr val="tx1"/>
              </a:buClr>
              <a:buFontTx/>
              <a:buChar char="–"/>
            </a:pPr>
            <a:r>
              <a:rPr lang="en-US" b="1" dirty="0">
                <a:solidFill>
                  <a:srgbClr val="3366FF"/>
                </a:solidFill>
                <a:latin typeface="Tahoma" charset="0"/>
                <a:ea typeface="ＭＳ Ｐゴシック" charset="0"/>
              </a:rPr>
              <a:t>Size</a:t>
            </a:r>
            <a:r>
              <a:rPr lang="en-US" b="1" dirty="0">
                <a:latin typeface="Tahoma" charset="0"/>
                <a:ea typeface="ＭＳ Ｐゴシック" charset="0"/>
              </a:rPr>
              <a:t> </a:t>
            </a:r>
            <a:r>
              <a:rPr lang="en-US" dirty="0">
                <a:latin typeface="Tahoma" charset="0"/>
                <a:ea typeface="ＭＳ Ｐゴシック" charset="0"/>
              </a:rPr>
              <a:t>of required changes measured as</a:t>
            </a:r>
          </a:p>
          <a:p>
            <a:pPr marL="1752600" lvl="3" indent="-381000">
              <a:lnSpc>
                <a:spcPct val="90000"/>
              </a:lnSpc>
              <a:buClr>
                <a:schemeClr val="tx1"/>
              </a:buClr>
              <a:buFontTx/>
              <a:buChar char="–"/>
            </a:pPr>
            <a:r>
              <a:rPr lang="en-US" dirty="0">
                <a:latin typeface="Tahoma" charset="0"/>
                <a:ea typeface="ＭＳ Ｐゴシック" charset="0"/>
              </a:rPr>
              <a:t>LOC (lines-of-code</a:t>
            </a:r>
            <a:r>
              <a:rPr lang="en-US" dirty="0" smtClean="0">
                <a:latin typeface="Tahoma" charset="0"/>
                <a:ea typeface="ＭＳ Ｐゴシック" charset="0"/>
              </a:rPr>
              <a:t>) and/or</a:t>
            </a:r>
            <a:endParaRPr lang="en-US" dirty="0">
              <a:latin typeface="Tahoma" charset="0"/>
              <a:ea typeface="ＭＳ Ｐゴシック" charset="0"/>
            </a:endParaRPr>
          </a:p>
          <a:p>
            <a:pPr marL="1752600" lvl="3" indent="-381000">
              <a:lnSpc>
                <a:spcPct val="90000"/>
              </a:lnSpc>
              <a:buClr>
                <a:schemeClr val="tx1"/>
              </a:buClr>
              <a:buFontTx/>
              <a:buChar char="–"/>
            </a:pPr>
            <a:r>
              <a:rPr lang="en-US" dirty="0">
                <a:latin typeface="Tahoma" charset="0"/>
                <a:ea typeface="ＭＳ Ｐゴシック" charset="0"/>
              </a:rPr>
              <a:t>Function p</a:t>
            </a:r>
            <a:r>
              <a:rPr lang="en-US" dirty="0" smtClean="0">
                <a:latin typeface="Tahoma" charset="0"/>
                <a:ea typeface="ＭＳ Ｐゴシック" charset="0"/>
              </a:rPr>
              <a:t>oints </a:t>
            </a:r>
            <a:r>
              <a:rPr lang="en-US" dirty="0">
                <a:latin typeface="Tahoma" charset="0"/>
                <a:ea typeface="ＭＳ Ｐゴシック" charset="0"/>
              </a:rPr>
              <a:t>and/or</a:t>
            </a:r>
          </a:p>
          <a:p>
            <a:pPr marL="1752600" lvl="3" indent="-381000">
              <a:lnSpc>
                <a:spcPct val="90000"/>
              </a:lnSpc>
              <a:buClr>
                <a:schemeClr val="tx1"/>
              </a:buClr>
              <a:buFontTx/>
              <a:buChar char="–"/>
            </a:pPr>
            <a:r>
              <a:rPr lang="en-US" dirty="0" smtClean="0">
                <a:latin typeface="Tahoma" charset="0"/>
                <a:ea typeface="ＭＳ Ｐゴシック" charset="0"/>
              </a:rPr>
              <a:t>Classes</a:t>
            </a:r>
            <a:endParaRPr lang="en-US" dirty="0">
              <a:latin typeface="Tahoma" charset="0"/>
              <a:ea typeface="ＭＳ Ｐゴシック" charset="0"/>
            </a:endParaRPr>
          </a:p>
          <a:p>
            <a:pPr marL="1371600" lvl="2" indent="-457200">
              <a:lnSpc>
                <a:spcPct val="90000"/>
              </a:lnSpc>
              <a:buClr>
                <a:schemeClr val="tx1"/>
              </a:buClr>
              <a:buFontTx/>
              <a:buNone/>
            </a:pPr>
            <a:r>
              <a:rPr lang="en-US" dirty="0">
                <a:latin typeface="Tahoma" charset="0"/>
                <a:ea typeface="ＭＳ Ｐゴシック" charset="0"/>
              </a:rPr>
              <a:t>		</a:t>
            </a:r>
            <a:r>
              <a:rPr lang="en-US" sz="2000" dirty="0">
                <a:latin typeface="Tahoma" charset="0"/>
                <a:ea typeface="ＭＳ Ｐゴシック" charset="0"/>
              </a:rPr>
              <a:t>(Impact Analysis </a:t>
            </a:r>
            <a:r>
              <a:rPr lang="en-US" sz="2000" dirty="0" smtClean="0">
                <a:latin typeface="Tahoma" charset="0"/>
                <a:ea typeface="ＭＳ Ｐゴシック" charset="0"/>
              </a:rPr>
              <a:t>gives </a:t>
            </a:r>
            <a:r>
              <a:rPr lang="en-US" sz="2000" dirty="0">
                <a:latin typeface="Tahoma" charset="0"/>
                <a:ea typeface="ＭＳ Ｐゴシック" charset="0"/>
              </a:rPr>
              <a:t>this information)</a:t>
            </a:r>
          </a:p>
          <a:p>
            <a:pPr marL="1371600" lvl="2" indent="-457200">
              <a:lnSpc>
                <a:spcPct val="90000"/>
              </a:lnSpc>
              <a:buClr>
                <a:schemeClr val="tx1"/>
              </a:buClr>
              <a:buFontTx/>
              <a:buChar char="–"/>
            </a:pPr>
            <a:r>
              <a:rPr lang="en-US" b="1" dirty="0">
                <a:solidFill>
                  <a:srgbClr val="3366FF"/>
                </a:solidFill>
                <a:latin typeface="Tahoma" charset="0"/>
                <a:ea typeface="ＭＳ Ｐゴシック" charset="0"/>
              </a:rPr>
              <a:t>Historical</a:t>
            </a:r>
            <a:r>
              <a:rPr lang="en-US" dirty="0">
                <a:solidFill>
                  <a:srgbClr val="3366FF"/>
                </a:solidFill>
                <a:latin typeface="Tahoma" charset="0"/>
                <a:ea typeface="ＭＳ Ｐゴシック" charset="0"/>
              </a:rPr>
              <a:t> </a:t>
            </a:r>
            <a:r>
              <a:rPr lang="en-US" dirty="0">
                <a:latin typeface="Tahoma" charset="0"/>
                <a:ea typeface="ＭＳ Ｐゴシック" charset="0"/>
              </a:rPr>
              <a:t>information</a:t>
            </a:r>
          </a:p>
          <a:p>
            <a:pPr marL="1752600" lvl="3" indent="-381000">
              <a:lnSpc>
                <a:spcPct val="90000"/>
              </a:lnSpc>
              <a:buClr>
                <a:schemeClr val="tx1"/>
              </a:buClr>
              <a:buFontTx/>
              <a:buChar char="–"/>
            </a:pPr>
            <a:r>
              <a:rPr lang="en-US" dirty="0">
                <a:latin typeface="Tahoma" charset="0"/>
                <a:ea typeface="ＭＳ Ｐゴシック" charset="0"/>
              </a:rPr>
              <a:t>e.g. productivity rate (LOC / hour for a programmer)</a:t>
            </a:r>
            <a:endParaRPr lang="en-US" i="1" dirty="0">
              <a:latin typeface="Tahoma" charset="0"/>
              <a:ea typeface="ＭＳ Ｐゴシック" charset="0"/>
            </a:endParaRPr>
          </a:p>
          <a:p>
            <a:pPr marL="1371600" lvl="2" indent="-457200">
              <a:lnSpc>
                <a:spcPct val="90000"/>
              </a:lnSpc>
              <a:buClr>
                <a:schemeClr val="tx1"/>
              </a:buClr>
              <a:buFontTx/>
              <a:buChar char="–"/>
            </a:pPr>
            <a:r>
              <a:rPr lang="en-US" b="1" dirty="0">
                <a:solidFill>
                  <a:srgbClr val="3366FF"/>
                </a:solidFill>
                <a:latin typeface="Tahoma" charset="0"/>
                <a:ea typeface="ＭＳ Ｐゴシック" charset="0"/>
              </a:rPr>
              <a:t>Time</a:t>
            </a:r>
            <a:r>
              <a:rPr lang="en-US" b="1" dirty="0">
                <a:latin typeface="Tahoma" charset="0"/>
                <a:ea typeface="ＭＳ Ｐゴシック" charset="0"/>
              </a:rPr>
              <a:t> </a:t>
            </a:r>
            <a:r>
              <a:rPr lang="en-US" dirty="0">
                <a:latin typeface="Tahoma" charset="0"/>
                <a:ea typeface="ＭＳ Ｐゴシック" charset="0"/>
              </a:rPr>
              <a:t>required to complete the system changes</a:t>
            </a:r>
          </a:p>
          <a:p>
            <a:pPr marL="1752600" lvl="3" indent="-381000">
              <a:lnSpc>
                <a:spcPct val="90000"/>
              </a:lnSpc>
              <a:buClr>
                <a:schemeClr val="tx1"/>
              </a:buClr>
              <a:buFontTx/>
              <a:buChar char="–"/>
            </a:pPr>
            <a:r>
              <a:rPr lang="en-US" dirty="0">
                <a:latin typeface="Tahoma" charset="0"/>
                <a:ea typeface="ＭＳ Ｐゴシック" charset="0"/>
              </a:rPr>
              <a:t>e.g. size of changes / productivity rate</a:t>
            </a:r>
          </a:p>
          <a:p>
            <a:pPr marL="1371600" lvl="2" indent="-457200">
              <a:lnSpc>
                <a:spcPct val="90000"/>
              </a:lnSpc>
              <a:buClr>
                <a:schemeClr val="tx1"/>
              </a:buClr>
              <a:buFontTx/>
              <a:buChar char="–"/>
            </a:pPr>
            <a:r>
              <a:rPr lang="en-US" b="1" dirty="0">
                <a:solidFill>
                  <a:srgbClr val="3366FF"/>
                </a:solidFill>
                <a:latin typeface="Tahoma" charset="0"/>
                <a:ea typeface="ＭＳ Ｐゴシック" charset="0"/>
              </a:rPr>
              <a:t>Cost</a:t>
            </a:r>
            <a:r>
              <a:rPr lang="en-US" b="1" dirty="0">
                <a:latin typeface="Tahoma" charset="0"/>
                <a:ea typeface="ＭＳ Ｐゴシック" charset="0"/>
              </a:rPr>
              <a:t> </a:t>
            </a:r>
            <a:r>
              <a:rPr lang="en-US" dirty="0">
                <a:latin typeface="Tahoma" charset="0"/>
                <a:ea typeface="ＭＳ Ｐゴシック" charset="0"/>
              </a:rPr>
              <a:t>factors</a:t>
            </a:r>
          </a:p>
          <a:p>
            <a:pPr marL="1752600" lvl="3" indent="-381000">
              <a:lnSpc>
                <a:spcPct val="90000"/>
              </a:lnSpc>
              <a:buClr>
                <a:schemeClr val="tx1"/>
              </a:buClr>
              <a:buFontTx/>
              <a:buChar char="–"/>
            </a:pPr>
            <a:r>
              <a:rPr lang="en-US" dirty="0">
                <a:latin typeface="Tahoma" charset="0"/>
                <a:ea typeface="ＭＳ Ｐゴシック" charset="0"/>
              </a:rPr>
              <a:t>how must does (on the average) cost a LOC?</a:t>
            </a:r>
          </a:p>
        </p:txBody>
      </p:sp>
    </p:spTree>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3970"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3971" name="Rectangle 4"/>
          <p:cNvSpPr>
            <a:spLocks noGrp="1" noChangeArrowheads="1"/>
          </p:cNvSpPr>
          <p:nvPr>
            <p:ph type="title"/>
          </p:nvPr>
        </p:nvSpPr>
        <p:spPr>
          <a:xfrm>
            <a:off x="228600" y="228600"/>
            <a:ext cx="8915400" cy="1143000"/>
          </a:xfrm>
          <a:noFill/>
        </p:spPr>
        <p:txBody>
          <a:bodyPr/>
          <a:lstStyle/>
          <a:p>
            <a:r>
              <a:rPr lang="en-US" sz="3600" b="1">
                <a:latin typeface="Arial Black" charset="0"/>
                <a:ea typeface="ＭＳ Ｐゴシック" charset="0"/>
                <a:cs typeface="ＭＳ Ｐゴシック" charset="0"/>
              </a:rPr>
              <a:t>Step 3 - System Release Planning</a:t>
            </a:r>
          </a:p>
        </p:txBody>
      </p:sp>
      <p:sp>
        <p:nvSpPr>
          <p:cNvPr id="83972" name="Rectangle 5"/>
          <p:cNvSpPr>
            <a:spLocks noGrp="1" noChangeArrowheads="1"/>
          </p:cNvSpPr>
          <p:nvPr>
            <p:ph type="body" idx="1"/>
          </p:nvPr>
        </p:nvSpPr>
        <p:spPr>
          <a:xfrm>
            <a:off x="0" y="1412776"/>
            <a:ext cx="9144000" cy="4381500"/>
          </a:xfrm>
          <a:noFill/>
        </p:spPr>
        <p:txBody>
          <a:bodyPr/>
          <a:lstStyle/>
          <a:p>
            <a:pPr>
              <a:lnSpc>
                <a:spcPct val="90000"/>
              </a:lnSpc>
              <a:buFont typeface="Monotype Sorts" charset="0"/>
              <a:buNone/>
            </a:pPr>
            <a:endParaRPr lang="en-US" sz="2400" b="1" dirty="0">
              <a:latin typeface="Tahoma" charset="0"/>
              <a:ea typeface="ＭＳ Ｐゴシック" charset="0"/>
              <a:cs typeface="ＭＳ Ｐゴシック" charset="0"/>
            </a:endParaRPr>
          </a:p>
          <a:p>
            <a:pPr lvl="1">
              <a:lnSpc>
                <a:spcPct val="90000"/>
              </a:lnSpc>
              <a:buFont typeface="Monotype Sorts" charset="0"/>
              <a:buNone/>
            </a:pPr>
            <a:r>
              <a:rPr lang="en-US" sz="2000" dirty="0">
                <a:latin typeface="Tahoma" charset="0"/>
                <a:ea typeface="ＭＳ Ｐゴシック" charset="0"/>
              </a:rPr>
              <a:t>We analyzed the change requests</a:t>
            </a:r>
          </a:p>
          <a:p>
            <a:pPr lvl="1">
              <a:lnSpc>
                <a:spcPct val="90000"/>
              </a:lnSpc>
              <a:buFont typeface="Monotype Sorts" charset="0"/>
              <a:buNone/>
            </a:pPr>
            <a:r>
              <a:rPr lang="en-US" sz="2000" dirty="0">
                <a:latin typeface="Tahoma" charset="0"/>
                <a:ea typeface="ＭＳ Ｐゴシック" charset="0"/>
              </a:rPr>
              <a:t>We estimated the costs (using impact analysis)</a:t>
            </a:r>
          </a:p>
          <a:p>
            <a:pPr lvl="1">
              <a:lnSpc>
                <a:spcPct val="90000"/>
              </a:lnSpc>
              <a:buFont typeface="Monotype Sorts" charset="0"/>
              <a:buNone/>
            </a:pPr>
            <a:endParaRPr lang="en-US" sz="2000" b="1" dirty="0" smtClean="0">
              <a:latin typeface="Tahoma" charset="0"/>
              <a:ea typeface="ＭＳ Ｐゴシック" charset="0"/>
            </a:endParaRPr>
          </a:p>
          <a:p>
            <a:pPr lvl="1">
              <a:lnSpc>
                <a:spcPct val="90000"/>
              </a:lnSpc>
              <a:buFont typeface="Monotype Sorts" charset="0"/>
              <a:buNone/>
            </a:pPr>
            <a:r>
              <a:rPr lang="en-US" sz="2000" b="1" dirty="0" smtClean="0">
                <a:latin typeface="Tahoma" charset="0"/>
                <a:ea typeface="ＭＳ Ｐゴシック" charset="0"/>
              </a:rPr>
              <a:t>Now </a:t>
            </a:r>
            <a:r>
              <a:rPr lang="en-US" sz="2000" b="1" dirty="0">
                <a:latin typeface="Tahoma" charset="0"/>
                <a:ea typeface="ＭＳ Ｐゴシック" charset="0"/>
              </a:rPr>
              <a:t>we must </a:t>
            </a:r>
            <a:r>
              <a:rPr lang="en-US" sz="2000" b="1" dirty="0">
                <a:solidFill>
                  <a:srgbClr val="3366FF"/>
                </a:solidFill>
                <a:latin typeface="Tahoma" charset="0"/>
                <a:ea typeface="ＭＳ Ｐゴシック" charset="0"/>
              </a:rPr>
              <a:t>plan the next release:</a:t>
            </a:r>
          </a:p>
          <a:p>
            <a:pPr lvl="2">
              <a:lnSpc>
                <a:spcPct val="90000"/>
              </a:lnSpc>
              <a:buClr>
                <a:schemeClr val="tx1"/>
              </a:buClr>
              <a:buFontTx/>
              <a:buChar char="»"/>
            </a:pPr>
            <a:r>
              <a:rPr lang="en-US" sz="1800" dirty="0">
                <a:latin typeface="Tahoma" charset="0"/>
                <a:ea typeface="ＭＳ Ｐゴシック" charset="0"/>
              </a:rPr>
              <a:t>establish the release </a:t>
            </a:r>
            <a:r>
              <a:rPr lang="en-US" sz="1800" b="1" dirty="0">
                <a:latin typeface="Tahoma" charset="0"/>
                <a:ea typeface="ＭＳ Ｐゴシック" charset="0"/>
              </a:rPr>
              <a:t>schedule:</a:t>
            </a:r>
            <a:endParaRPr lang="en-US" sz="1800" dirty="0">
              <a:latin typeface="Tahoma" charset="0"/>
              <a:ea typeface="ＭＳ Ｐゴシック" charset="0"/>
            </a:endParaRPr>
          </a:p>
          <a:p>
            <a:pPr lvl="3">
              <a:lnSpc>
                <a:spcPct val="90000"/>
              </a:lnSpc>
              <a:buClr>
                <a:schemeClr val="tx1"/>
              </a:buClr>
              <a:buFontTx/>
              <a:buChar char="»"/>
            </a:pPr>
            <a:r>
              <a:rPr lang="en-US" sz="1600" b="1" dirty="0">
                <a:latin typeface="Tahoma" charset="0"/>
                <a:ea typeface="ＭＳ Ｐゴシック" charset="0"/>
              </a:rPr>
              <a:t>when </a:t>
            </a:r>
            <a:r>
              <a:rPr lang="en-US" sz="1600" dirty="0">
                <a:latin typeface="Tahoma" charset="0"/>
                <a:ea typeface="ＭＳ Ｐゴシック" charset="0"/>
              </a:rPr>
              <a:t>to </a:t>
            </a:r>
            <a:r>
              <a:rPr lang="en-US" sz="1600" dirty="0" smtClean="0">
                <a:latin typeface="Tahoma" charset="0"/>
                <a:ea typeface="ＭＳ Ｐゴシック" charset="0"/>
              </a:rPr>
              <a:t>do the </a:t>
            </a:r>
            <a:r>
              <a:rPr lang="en-US" sz="1600" dirty="0">
                <a:latin typeface="Tahoma" charset="0"/>
                <a:ea typeface="ＭＳ Ｐゴシック" charset="0"/>
              </a:rPr>
              <a:t>next release?</a:t>
            </a:r>
          </a:p>
          <a:p>
            <a:pPr lvl="2">
              <a:lnSpc>
                <a:spcPct val="90000"/>
              </a:lnSpc>
              <a:buClr>
                <a:schemeClr val="tx1"/>
              </a:buClr>
              <a:buFontTx/>
              <a:buChar char="»"/>
            </a:pPr>
            <a:r>
              <a:rPr lang="en-US" sz="1800" dirty="0">
                <a:latin typeface="Tahoma" charset="0"/>
                <a:ea typeface="ＭＳ Ｐゴシック" charset="0"/>
              </a:rPr>
              <a:t>determine the release </a:t>
            </a:r>
            <a:r>
              <a:rPr lang="en-US" sz="1800" b="1" dirty="0">
                <a:latin typeface="Tahoma" charset="0"/>
                <a:ea typeface="ＭＳ Ｐゴシック" charset="0"/>
              </a:rPr>
              <a:t>contents:</a:t>
            </a:r>
          </a:p>
          <a:p>
            <a:pPr lvl="3">
              <a:lnSpc>
                <a:spcPct val="90000"/>
              </a:lnSpc>
              <a:buClr>
                <a:schemeClr val="tx1"/>
              </a:buClr>
              <a:buFontTx/>
              <a:buChar char="»"/>
            </a:pPr>
            <a:r>
              <a:rPr lang="en-US" sz="1600" b="1" dirty="0">
                <a:latin typeface="Tahoma" charset="0"/>
                <a:ea typeface="ＭＳ Ｐゴシック" charset="0"/>
              </a:rPr>
              <a:t>what </a:t>
            </a:r>
            <a:r>
              <a:rPr lang="en-US" sz="1600" dirty="0">
                <a:latin typeface="Tahoma" charset="0"/>
                <a:ea typeface="ＭＳ Ｐゴシック" charset="0"/>
              </a:rPr>
              <a:t>to include exactly in the next release? </a:t>
            </a:r>
          </a:p>
          <a:p>
            <a:pPr lvl="2">
              <a:lnSpc>
                <a:spcPct val="90000"/>
              </a:lnSpc>
              <a:buClr>
                <a:schemeClr val="tx1"/>
              </a:buClr>
              <a:buFontTx/>
              <a:buNone/>
            </a:pPr>
            <a:endParaRPr lang="en-US" sz="1800" dirty="0">
              <a:latin typeface="Tahoma" charset="0"/>
              <a:ea typeface="ＭＳ Ｐゴシック" charset="0"/>
            </a:endParaRPr>
          </a:p>
          <a:p>
            <a:pPr lvl="1">
              <a:lnSpc>
                <a:spcPct val="90000"/>
              </a:lnSpc>
              <a:buFont typeface="Monotype Sorts" charset="0"/>
              <a:buNone/>
            </a:pPr>
            <a:r>
              <a:rPr lang="en-US" sz="2000" b="1" dirty="0">
                <a:latin typeface="Tahoma" charset="0"/>
                <a:ea typeface="ＭＳ Ｐゴシック" charset="0"/>
              </a:rPr>
              <a:t>System Release/Version Description Document</a:t>
            </a:r>
          </a:p>
          <a:p>
            <a:pPr lvl="2">
              <a:lnSpc>
                <a:spcPct val="90000"/>
              </a:lnSpc>
              <a:buClr>
                <a:schemeClr val="tx1"/>
              </a:buClr>
              <a:buFontTx/>
              <a:buChar char="»"/>
            </a:pPr>
            <a:r>
              <a:rPr lang="en-US" sz="1800" dirty="0">
                <a:latin typeface="Tahoma" charset="0"/>
                <a:ea typeface="ＭＳ Ｐゴシック" charset="0"/>
              </a:rPr>
              <a:t>describes the contents / timing of a system release</a:t>
            </a:r>
          </a:p>
          <a:p>
            <a:pPr lvl="2">
              <a:lnSpc>
                <a:spcPct val="90000"/>
              </a:lnSpc>
              <a:buClr>
                <a:schemeClr val="tx1"/>
              </a:buClr>
              <a:buFontTx/>
              <a:buChar char="»"/>
            </a:pPr>
            <a:r>
              <a:rPr lang="en-US" sz="1800" dirty="0">
                <a:latin typeface="Tahoma" charset="0"/>
                <a:ea typeface="ＭＳ Ｐゴシック" charset="0"/>
              </a:rPr>
              <a:t>communicates between maintainers and users</a:t>
            </a:r>
          </a:p>
          <a:p>
            <a:pPr lvl="2">
              <a:lnSpc>
                <a:spcPct val="90000"/>
              </a:lnSpc>
              <a:buClr>
                <a:schemeClr val="tx1"/>
              </a:buClr>
              <a:buFontTx/>
              <a:buChar char="»"/>
            </a:pPr>
            <a:r>
              <a:rPr lang="en-US" sz="1800" dirty="0">
                <a:latin typeface="Tahoma" charset="0"/>
                <a:ea typeface="ＭＳ Ｐゴシック" charset="0"/>
              </a:rPr>
              <a:t>used by operations to plan hardware, </a:t>
            </a:r>
            <a:r>
              <a:rPr lang="en-US" sz="1800" dirty="0" smtClean="0">
                <a:latin typeface="Tahoma" charset="0"/>
                <a:ea typeface="ＭＳ Ｐゴシック" charset="0"/>
              </a:rPr>
              <a:t>deployment, and </a:t>
            </a:r>
            <a:r>
              <a:rPr lang="en-US" sz="1800" dirty="0">
                <a:latin typeface="Tahoma" charset="0"/>
                <a:ea typeface="ＭＳ Ｐゴシック" charset="0"/>
              </a:rPr>
              <a:t>backup </a:t>
            </a:r>
            <a:r>
              <a:rPr lang="en-US" sz="1800" dirty="0" smtClean="0">
                <a:latin typeface="Tahoma" charset="0"/>
                <a:ea typeface="ＭＳ Ｐゴシック" charset="0"/>
              </a:rPr>
              <a:t>procedures</a:t>
            </a:r>
          </a:p>
          <a:p>
            <a:pPr lvl="2">
              <a:lnSpc>
                <a:spcPct val="90000"/>
              </a:lnSpc>
              <a:buClr>
                <a:schemeClr val="tx1"/>
              </a:buClr>
              <a:buFontTx/>
              <a:buChar char="»"/>
            </a:pPr>
            <a:r>
              <a:rPr lang="en-US" sz="1800" dirty="0" smtClean="0">
                <a:latin typeface="Tahoma" charset="0"/>
                <a:ea typeface="ＭＳ Ｐゴシック" charset="0"/>
              </a:rPr>
              <a:t>the ‘commit log’ in </a:t>
            </a:r>
            <a:r>
              <a:rPr lang="en-US" sz="1800" dirty="0" err="1" smtClean="0">
                <a:latin typeface="Tahoma" charset="0"/>
                <a:ea typeface="ＭＳ Ｐゴシック" charset="0"/>
              </a:rPr>
              <a:t>Git</a:t>
            </a:r>
            <a:r>
              <a:rPr lang="en-US" sz="1800" dirty="0">
                <a:latin typeface="Tahoma" charset="0"/>
                <a:ea typeface="ＭＳ Ｐゴシック" charset="0"/>
              </a:rPr>
              <a:t> </a:t>
            </a:r>
            <a:r>
              <a:rPr lang="en-US" sz="1800" dirty="0" smtClean="0">
                <a:latin typeface="Tahoma" charset="0"/>
                <a:ea typeface="ＭＳ Ｐゴシック" charset="0"/>
              </a:rPr>
              <a:t>or SVN is a minimal form </a:t>
            </a:r>
            <a:r>
              <a:rPr lang="en-US" sz="1800" dirty="0" smtClean="0">
                <a:latin typeface="Tahoma" charset="0"/>
                <a:ea typeface="ＭＳ Ｐゴシック" charset="0"/>
              </a:rPr>
              <a:t>of system </a:t>
            </a:r>
            <a:r>
              <a:rPr lang="en-US" sz="1800" dirty="0" smtClean="0">
                <a:latin typeface="Tahoma" charset="0"/>
                <a:ea typeface="ＭＳ Ｐゴシック" charset="0"/>
              </a:rPr>
              <a:t>release document</a:t>
            </a:r>
            <a:endParaRPr lang="en-US" sz="1800" dirty="0">
              <a:latin typeface="Tahoma" charset="0"/>
              <a:ea typeface="ＭＳ Ｐゴシック" charset="0"/>
            </a:endParaRPr>
          </a:p>
        </p:txBody>
      </p:sp>
    </p:spTree>
  </p:cSld>
  <p:clrMapOvr>
    <a:masterClrMapping/>
  </p:clrMapOvr>
  <p:transition xmlns:p14="http://schemas.microsoft.com/office/powerpoint/2010/main" spd="med">
    <p:zoom/>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601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6019" name="Rectangle 4"/>
          <p:cNvSpPr>
            <a:spLocks noGrp="1" noChangeArrowheads="1"/>
          </p:cNvSpPr>
          <p:nvPr>
            <p:ph type="title"/>
          </p:nvPr>
        </p:nvSpPr>
        <p:spPr>
          <a:xfrm>
            <a:off x="228600" y="228600"/>
            <a:ext cx="8915400" cy="1143000"/>
          </a:xfrm>
          <a:noFill/>
        </p:spPr>
        <p:txBody>
          <a:bodyPr/>
          <a:lstStyle/>
          <a:p>
            <a:r>
              <a:rPr lang="en-US" sz="3200" b="1">
                <a:latin typeface="Arial Black" charset="0"/>
                <a:ea typeface="ＭＳ Ｐゴシック" charset="0"/>
                <a:cs typeface="ＭＳ Ｐゴシック" charset="0"/>
              </a:rPr>
              <a:t>Step 3 - System Release Planning ...</a:t>
            </a:r>
            <a:endParaRPr lang="en-US" sz="3200">
              <a:latin typeface="Arial Black" charset="0"/>
              <a:ea typeface="ＭＳ Ｐゴシック" charset="0"/>
              <a:cs typeface="ＭＳ Ｐゴシック" charset="0"/>
            </a:endParaRPr>
          </a:p>
        </p:txBody>
      </p:sp>
      <p:sp>
        <p:nvSpPr>
          <p:cNvPr id="86020" name="Rectangle 5"/>
          <p:cNvSpPr>
            <a:spLocks noGrp="1" noChangeArrowheads="1"/>
          </p:cNvSpPr>
          <p:nvPr>
            <p:ph type="body" idx="1"/>
          </p:nvPr>
        </p:nvSpPr>
        <p:spPr>
          <a:xfrm>
            <a:off x="457200" y="1557338"/>
            <a:ext cx="8578850" cy="5300662"/>
          </a:xfrm>
          <a:noFill/>
        </p:spPr>
        <p:txBody>
          <a:bodyPr/>
          <a:lstStyle/>
          <a:p>
            <a:pPr lvl="1">
              <a:lnSpc>
                <a:spcPct val="90000"/>
              </a:lnSpc>
              <a:buFont typeface="Monotype Sorts" charset="0"/>
              <a:buNone/>
            </a:pPr>
            <a:r>
              <a:rPr lang="en-US" sz="2400" dirty="0">
                <a:latin typeface="Tahoma" charset="0"/>
                <a:ea typeface="ＭＳ Ｐゴシック" charset="0"/>
              </a:rPr>
              <a:t>Two kinds of releases are used in practice:</a:t>
            </a:r>
          </a:p>
          <a:p>
            <a:pPr lvl="1">
              <a:lnSpc>
                <a:spcPct val="90000"/>
              </a:lnSpc>
              <a:buFont typeface="Monotype Sorts" charset="0"/>
              <a:buNone/>
            </a:pPr>
            <a:endParaRPr lang="en-US" sz="2400" dirty="0">
              <a:solidFill>
                <a:srgbClr val="3366FF"/>
              </a:solidFill>
              <a:latin typeface="Tahoma" charset="0"/>
              <a:ea typeface="ＭＳ Ｐゴシック" charset="0"/>
            </a:endParaRPr>
          </a:p>
          <a:p>
            <a:pPr lvl="1">
              <a:lnSpc>
                <a:spcPct val="90000"/>
              </a:lnSpc>
              <a:buFont typeface="Monotype Sorts" charset="0"/>
              <a:buNone/>
            </a:pPr>
            <a:r>
              <a:rPr lang="en-US" sz="2400" b="1" dirty="0" smtClean="0">
                <a:solidFill>
                  <a:srgbClr val="3366FF"/>
                </a:solidFill>
                <a:latin typeface="Tahoma" charset="0"/>
                <a:ea typeface="ＭＳ Ｐゴシック" charset="0"/>
              </a:rPr>
              <a:t>1. Scheduled </a:t>
            </a:r>
            <a:r>
              <a:rPr lang="en-US" sz="2400" b="1" dirty="0">
                <a:solidFill>
                  <a:srgbClr val="3366FF"/>
                </a:solidFill>
                <a:latin typeface="Tahoma" charset="0"/>
                <a:ea typeface="ＭＳ Ｐゴシック" charset="0"/>
              </a:rPr>
              <a:t>Releases</a:t>
            </a:r>
          </a:p>
          <a:p>
            <a:pPr lvl="3">
              <a:lnSpc>
                <a:spcPct val="90000"/>
              </a:lnSpc>
              <a:buClr>
                <a:schemeClr val="tx1"/>
              </a:buClr>
            </a:pPr>
            <a:r>
              <a:rPr lang="en-US" sz="1800" dirty="0">
                <a:latin typeface="Tahoma" charset="0"/>
                <a:ea typeface="ＭＳ Ｐゴシック" charset="0"/>
              </a:rPr>
              <a:t>done at time moments established based on impact analysis</a:t>
            </a:r>
          </a:p>
          <a:p>
            <a:pPr lvl="3">
              <a:lnSpc>
                <a:spcPct val="90000"/>
              </a:lnSpc>
              <a:buClr>
                <a:schemeClr val="tx1"/>
              </a:buClr>
            </a:pPr>
            <a:r>
              <a:rPr lang="en-US" sz="1800" dirty="0" smtClean="0">
                <a:latin typeface="Tahoma" charset="0"/>
                <a:ea typeface="ＭＳ Ｐゴシック" charset="0"/>
              </a:rPr>
              <a:t>estimate </a:t>
            </a:r>
            <a:r>
              <a:rPr lang="en-US" sz="1800" dirty="0">
                <a:latin typeface="Tahoma" charset="0"/>
                <a:ea typeface="ＭＳ Ｐゴシック" charset="0"/>
              </a:rPr>
              <a:t>how much / what can be done until the given deadline</a:t>
            </a:r>
          </a:p>
          <a:p>
            <a:pPr marL="1371600" lvl="3" indent="0">
              <a:lnSpc>
                <a:spcPct val="90000"/>
              </a:lnSpc>
              <a:buClr>
                <a:schemeClr val="tx1"/>
              </a:buClr>
              <a:buNone/>
            </a:pPr>
            <a:r>
              <a:rPr lang="en-US" sz="1800" dirty="0" smtClean="0">
                <a:latin typeface="Tahoma" charset="0"/>
                <a:ea typeface="ＭＳ Ｐゴシック" charset="0"/>
              </a:rPr>
              <a:t>   (you </a:t>
            </a:r>
            <a:r>
              <a:rPr lang="en-US" sz="1800" dirty="0">
                <a:latin typeface="Tahoma" charset="0"/>
                <a:ea typeface="ＭＳ Ｐゴシック" charset="0"/>
              </a:rPr>
              <a:t>have the </a:t>
            </a:r>
            <a:r>
              <a:rPr lang="en-US" sz="1800" b="1" dirty="0">
                <a:latin typeface="Tahoma" charset="0"/>
                <a:ea typeface="ＭＳ Ｐゴシック" charset="0"/>
              </a:rPr>
              <a:t>deadline</a:t>
            </a:r>
            <a:r>
              <a:rPr lang="en-US" sz="1800" dirty="0">
                <a:latin typeface="Tahoma" charset="0"/>
                <a:ea typeface="ＭＳ Ｐゴシック" charset="0"/>
              </a:rPr>
              <a:t>, you estimate how much you can </a:t>
            </a:r>
            <a:r>
              <a:rPr lang="en-US" sz="1800" b="1" dirty="0" smtClean="0">
                <a:latin typeface="Tahoma" charset="0"/>
                <a:ea typeface="ＭＳ Ｐゴシック" charset="0"/>
              </a:rPr>
              <a:t>do</a:t>
            </a:r>
            <a:r>
              <a:rPr lang="en-US" sz="1800" dirty="0" smtClean="0">
                <a:latin typeface="Tahoma" charset="0"/>
                <a:ea typeface="ＭＳ Ｐゴシック" charset="0"/>
              </a:rPr>
              <a:t>)</a:t>
            </a:r>
            <a:endParaRPr lang="en-US" sz="1800" dirty="0">
              <a:latin typeface="Tahoma" charset="0"/>
              <a:ea typeface="ＭＳ Ｐゴシック" charset="0"/>
            </a:endParaRPr>
          </a:p>
          <a:p>
            <a:pPr lvl="3">
              <a:lnSpc>
                <a:spcPct val="90000"/>
              </a:lnSpc>
              <a:buClr>
                <a:schemeClr val="tx1"/>
              </a:buClr>
            </a:pPr>
            <a:endParaRPr lang="en-US" sz="1800" dirty="0">
              <a:latin typeface="Tahoma" charset="0"/>
              <a:ea typeface="ＭＳ Ｐゴシック" charset="0"/>
            </a:endParaRPr>
          </a:p>
          <a:p>
            <a:pPr lvl="1">
              <a:lnSpc>
                <a:spcPct val="90000"/>
              </a:lnSpc>
              <a:buFont typeface="Monotype Sorts" charset="0"/>
              <a:buNone/>
            </a:pPr>
            <a:r>
              <a:rPr lang="en-US" sz="2400" b="1" dirty="0" smtClean="0">
                <a:solidFill>
                  <a:srgbClr val="3366FF"/>
                </a:solidFill>
                <a:latin typeface="Tahoma" charset="0"/>
                <a:ea typeface="ＭＳ Ｐゴシック" charset="0"/>
              </a:rPr>
              <a:t>2. Unscheduled </a:t>
            </a:r>
            <a:r>
              <a:rPr lang="en-US" sz="2400" b="1" dirty="0">
                <a:solidFill>
                  <a:srgbClr val="3366FF"/>
                </a:solidFill>
                <a:latin typeface="Tahoma" charset="0"/>
                <a:ea typeface="ＭＳ Ｐゴシック" charset="0"/>
              </a:rPr>
              <a:t>Releases </a:t>
            </a:r>
          </a:p>
          <a:p>
            <a:pPr lvl="3">
              <a:lnSpc>
                <a:spcPct val="90000"/>
              </a:lnSpc>
              <a:buClr>
                <a:schemeClr val="tx1"/>
              </a:buClr>
              <a:buSzPct val="65000"/>
              <a:buFont typeface="Monotype Sorts" charset="0"/>
              <a:buChar char="u"/>
            </a:pPr>
            <a:r>
              <a:rPr lang="en-US" sz="1800" dirty="0">
                <a:latin typeface="Tahoma" charset="0"/>
                <a:ea typeface="ＭＳ Ｐゴシック" charset="0"/>
              </a:rPr>
              <a:t>done whenever a fix/improvement has been achieved</a:t>
            </a:r>
          </a:p>
          <a:p>
            <a:pPr lvl="3">
              <a:lnSpc>
                <a:spcPct val="90000"/>
              </a:lnSpc>
              <a:buClr>
                <a:schemeClr val="tx1"/>
              </a:buClr>
              <a:buSzPct val="65000"/>
              <a:buFont typeface="Monotype Sorts" charset="0"/>
              <a:buChar char="u"/>
            </a:pPr>
            <a:r>
              <a:rPr lang="en-US" sz="1800" dirty="0">
                <a:latin typeface="Tahoma" charset="0"/>
                <a:ea typeface="ＭＳ Ｐゴシック" charset="0"/>
              </a:rPr>
              <a:t>you have the </a:t>
            </a:r>
            <a:r>
              <a:rPr lang="en-US" sz="1800" b="1" dirty="0">
                <a:latin typeface="Tahoma" charset="0"/>
                <a:ea typeface="ＭＳ Ｐゴシック" charset="0"/>
              </a:rPr>
              <a:t>fix/improvement</a:t>
            </a:r>
            <a:r>
              <a:rPr lang="en-US" sz="1800" dirty="0">
                <a:latin typeface="Tahoma" charset="0"/>
                <a:ea typeface="ＭＳ Ｐゴシック" charset="0"/>
              </a:rPr>
              <a:t>, then you </a:t>
            </a:r>
            <a:r>
              <a:rPr lang="en-US" sz="1800" dirty="0" smtClean="0">
                <a:latin typeface="Tahoma" charset="0"/>
                <a:ea typeface="ＭＳ Ｐゴシック" charset="0"/>
              </a:rPr>
              <a:t>release (XP</a:t>
            </a:r>
            <a:r>
              <a:rPr lang="en-US" sz="1800" dirty="0" smtClean="0">
                <a:latin typeface="Tahoma" charset="0"/>
                <a:ea typeface="ＭＳ Ｐゴシック" charset="0"/>
              </a:rPr>
              <a:t>/Agile/TDD)</a:t>
            </a:r>
            <a:endParaRPr lang="en-US" sz="1800" dirty="0">
              <a:latin typeface="Tahoma" charset="0"/>
              <a:ea typeface="ＭＳ Ｐゴシック" charset="0"/>
            </a:endParaRPr>
          </a:p>
          <a:p>
            <a:pPr lvl="3">
              <a:lnSpc>
                <a:spcPct val="90000"/>
              </a:lnSpc>
              <a:buClr>
                <a:schemeClr val="tx1"/>
              </a:buClr>
              <a:buSzPct val="65000"/>
              <a:buFont typeface="Monotype Sorts" charset="0"/>
              <a:buChar char="u"/>
            </a:pPr>
            <a:r>
              <a:rPr lang="en-US" sz="1800" dirty="0" smtClean="0">
                <a:latin typeface="Tahoma" charset="0"/>
                <a:ea typeface="ＭＳ Ｐゴシック" charset="0"/>
              </a:rPr>
              <a:t>however</a:t>
            </a:r>
            <a:r>
              <a:rPr lang="en-US" sz="1800" dirty="0">
                <a:latin typeface="Tahoma" charset="0"/>
                <a:ea typeface="ＭＳ Ｐゴシック" charset="0"/>
              </a:rPr>
              <a:t>, unscheduled releases are </a:t>
            </a:r>
            <a:r>
              <a:rPr lang="en-US" sz="1800" b="1" dirty="0">
                <a:latin typeface="Tahoma" charset="0"/>
                <a:ea typeface="ＭＳ Ｐゴシック" charset="0"/>
              </a:rPr>
              <a:t>problematic</a:t>
            </a:r>
            <a:r>
              <a:rPr lang="en-US" sz="1800" dirty="0">
                <a:latin typeface="Tahoma" charset="0"/>
                <a:ea typeface="ＭＳ Ｐゴシック" charset="0"/>
              </a:rPr>
              <a:t>:</a:t>
            </a:r>
          </a:p>
          <a:p>
            <a:pPr lvl="4">
              <a:lnSpc>
                <a:spcPct val="90000"/>
              </a:lnSpc>
              <a:buClr>
                <a:schemeClr val="tx1"/>
              </a:buClr>
              <a:buSzPct val="65000"/>
              <a:buFont typeface="Monotype Sorts" charset="0"/>
              <a:buChar char="u"/>
            </a:pPr>
            <a:r>
              <a:rPr lang="en-US" sz="1800" dirty="0">
                <a:latin typeface="Tahoma" charset="0"/>
                <a:ea typeface="ＭＳ Ｐゴシック" charset="0"/>
              </a:rPr>
              <a:t>the most important changes may not be done first</a:t>
            </a:r>
          </a:p>
          <a:p>
            <a:pPr lvl="4">
              <a:lnSpc>
                <a:spcPct val="90000"/>
              </a:lnSpc>
              <a:buClr>
                <a:schemeClr val="tx1"/>
              </a:buClr>
              <a:buSzPct val="65000"/>
              <a:buFont typeface="Monotype Sorts" charset="0"/>
              <a:buChar char="u"/>
            </a:pPr>
            <a:r>
              <a:rPr lang="en-US" sz="1800" dirty="0">
                <a:latin typeface="Tahoma" charset="0"/>
                <a:ea typeface="ＭＳ Ｐゴシック" charset="0"/>
              </a:rPr>
              <a:t>training / documentation may not coincide with the system release</a:t>
            </a:r>
          </a:p>
          <a:p>
            <a:pPr lvl="4">
              <a:lnSpc>
                <a:spcPct val="90000"/>
              </a:lnSpc>
              <a:buClr>
                <a:schemeClr val="tx1"/>
              </a:buClr>
              <a:buSzPct val="65000"/>
              <a:buFont typeface="Monotype Sorts" charset="0"/>
              <a:buChar char="u"/>
            </a:pPr>
            <a:r>
              <a:rPr lang="en-US" sz="1800" dirty="0">
                <a:latin typeface="Tahoma" charset="0"/>
                <a:ea typeface="ＭＳ Ｐゴシック" charset="0"/>
              </a:rPr>
              <a:t>testing of the changes may not be adequate</a:t>
            </a:r>
          </a:p>
        </p:txBody>
      </p:sp>
    </p:spTree>
  </p:cSld>
  <p:clrMapOvr>
    <a:masterClrMapping/>
  </p:clrMapOvr>
  <p:transition xmlns:p14="http://schemas.microsoft.com/office/powerpoint/2010/mai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Rectangle 3"/>
          <p:cNvSpPr>
            <a:spLocks noChangeArrowheads="1"/>
          </p:cNvSpPr>
          <p:nvPr/>
        </p:nvSpPr>
        <p:spPr bwMode="auto">
          <a:xfrm>
            <a:off x="3124200" y="58864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8066" name="Rectangle 4"/>
          <p:cNvSpPr>
            <a:spLocks noGrp="1" noChangeArrowheads="1"/>
          </p:cNvSpPr>
          <p:nvPr>
            <p:ph type="title"/>
          </p:nvPr>
        </p:nvSpPr>
        <p:spPr>
          <a:xfrm>
            <a:off x="228600" y="228600"/>
            <a:ext cx="8915400" cy="1143000"/>
          </a:xfrm>
          <a:noFill/>
        </p:spPr>
        <p:txBody>
          <a:bodyPr/>
          <a:lstStyle/>
          <a:p>
            <a:r>
              <a:rPr lang="en-US" sz="3600" b="1">
                <a:latin typeface="Arial Black" charset="0"/>
                <a:ea typeface="ＭＳ Ｐゴシック" charset="0"/>
                <a:cs typeface="ＭＳ Ｐゴシック" charset="0"/>
              </a:rPr>
              <a:t>Step 4 - Design Changes</a:t>
            </a:r>
          </a:p>
        </p:txBody>
      </p:sp>
      <p:sp>
        <p:nvSpPr>
          <p:cNvPr id="88067" name="Rectangle 5"/>
          <p:cNvSpPr>
            <a:spLocks noGrp="1" noChangeArrowheads="1"/>
          </p:cNvSpPr>
          <p:nvPr>
            <p:ph type="body" idx="1"/>
          </p:nvPr>
        </p:nvSpPr>
        <p:spPr>
          <a:xfrm>
            <a:off x="179388" y="1628775"/>
            <a:ext cx="8785225" cy="4171950"/>
          </a:xfrm>
          <a:noFill/>
        </p:spPr>
        <p:txBody>
          <a:bodyPr/>
          <a:lstStyle/>
          <a:p>
            <a:pPr>
              <a:lnSpc>
                <a:spcPct val="90000"/>
              </a:lnSpc>
              <a:buFont typeface="Monotype Sorts" charset="0"/>
              <a:buNone/>
            </a:pPr>
            <a:r>
              <a:rPr lang="en-US" sz="2400" dirty="0">
                <a:latin typeface="Tahoma" charset="0"/>
                <a:ea typeface="ＭＳ Ｐゴシック" charset="0"/>
                <a:cs typeface="ＭＳ Ｐゴシック" charset="0"/>
              </a:rPr>
              <a:t>We now know when the next release will occur…</a:t>
            </a:r>
          </a:p>
          <a:p>
            <a:pPr>
              <a:lnSpc>
                <a:spcPct val="90000"/>
              </a:lnSpc>
              <a:buFont typeface="Monotype Sorts" charset="0"/>
              <a:buNone/>
            </a:pPr>
            <a:r>
              <a:rPr lang="en-US" sz="2400" dirty="0">
                <a:latin typeface="Tahoma" charset="0"/>
                <a:ea typeface="ＭＳ Ｐゴシック" charset="0"/>
                <a:cs typeface="ＭＳ Ｐゴシック" charset="0"/>
              </a:rPr>
              <a:t>And also what it is supposed to contain</a:t>
            </a:r>
            <a:r>
              <a:rPr lang="en-US" sz="2400" dirty="0" smtClean="0">
                <a:latin typeface="Tahoma" charset="0"/>
                <a:ea typeface="ＭＳ Ｐゴシック" charset="0"/>
                <a:cs typeface="ＭＳ Ｐゴシック" charset="0"/>
              </a:rPr>
              <a:t>…</a:t>
            </a:r>
          </a:p>
          <a:p>
            <a:pPr>
              <a:lnSpc>
                <a:spcPct val="90000"/>
              </a:lnSpc>
              <a:buFont typeface="Monotype Sorts" charset="0"/>
              <a:buNone/>
            </a:pPr>
            <a:endParaRPr lang="en-US" sz="2400" dirty="0">
              <a:latin typeface="Tahoma" charset="0"/>
              <a:ea typeface="ＭＳ Ｐゴシック" charset="0"/>
              <a:cs typeface="ＭＳ Ｐゴシック" charset="0"/>
            </a:endParaRPr>
          </a:p>
          <a:p>
            <a:pPr>
              <a:lnSpc>
                <a:spcPct val="90000"/>
              </a:lnSpc>
              <a:buFont typeface="Monotype Sorts" charset="0"/>
              <a:buNone/>
            </a:pPr>
            <a:r>
              <a:rPr lang="en-US" sz="2400" dirty="0">
                <a:latin typeface="Tahoma" charset="0"/>
                <a:ea typeface="ＭＳ Ｐゴシック" charset="0"/>
                <a:cs typeface="ＭＳ Ｐゴシック" charset="0"/>
              </a:rPr>
              <a:t>The </a:t>
            </a:r>
            <a:r>
              <a:rPr lang="en-US" sz="2400" b="1" dirty="0">
                <a:solidFill>
                  <a:srgbClr val="3366FF"/>
                </a:solidFill>
                <a:latin typeface="Tahoma" charset="0"/>
                <a:ea typeface="ＭＳ Ｐゴシック" charset="0"/>
                <a:cs typeface="ＭＳ Ｐゴシック" charset="0"/>
              </a:rPr>
              <a:t>design changes</a:t>
            </a:r>
            <a:r>
              <a:rPr lang="en-US" sz="2400" dirty="0">
                <a:solidFill>
                  <a:srgbClr val="3366FF"/>
                </a:solidFill>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step:</a:t>
            </a:r>
          </a:p>
          <a:p>
            <a:pPr lvl="2">
              <a:lnSpc>
                <a:spcPct val="90000"/>
              </a:lnSpc>
              <a:buClr>
                <a:schemeClr val="tx1"/>
              </a:buClr>
              <a:buFontTx/>
              <a:buChar char="•"/>
            </a:pPr>
            <a:r>
              <a:rPr lang="en-US" dirty="0">
                <a:latin typeface="Tahoma" charset="0"/>
                <a:ea typeface="ＭＳ Ｐゴシック" charset="0"/>
              </a:rPr>
              <a:t>elaborates what to do to the </a:t>
            </a:r>
            <a:r>
              <a:rPr lang="en-US" b="1" dirty="0">
                <a:latin typeface="Tahoma" charset="0"/>
                <a:ea typeface="ＭＳ Ｐゴシック" charset="0"/>
              </a:rPr>
              <a:t>design </a:t>
            </a:r>
            <a:r>
              <a:rPr lang="en-US" dirty="0">
                <a:latin typeface="Tahoma" charset="0"/>
                <a:ea typeface="ＭＳ Ｐゴシック" charset="0"/>
              </a:rPr>
              <a:t>and </a:t>
            </a:r>
            <a:r>
              <a:rPr lang="en-US" b="1" dirty="0" smtClean="0">
                <a:latin typeface="Tahoma" charset="0"/>
                <a:ea typeface="ＭＳ Ｐゴシック" charset="0"/>
              </a:rPr>
              <a:t>code</a:t>
            </a:r>
            <a:endParaRPr lang="en-US" dirty="0">
              <a:latin typeface="Tahoma" charset="0"/>
              <a:ea typeface="ＭＳ Ｐゴシック" charset="0"/>
            </a:endParaRPr>
          </a:p>
          <a:p>
            <a:pPr lvl="2">
              <a:lnSpc>
                <a:spcPct val="90000"/>
              </a:lnSpc>
              <a:buClr>
                <a:schemeClr val="tx1"/>
              </a:buClr>
              <a:buFontTx/>
              <a:buChar char="•"/>
            </a:pPr>
            <a:r>
              <a:rPr lang="en-US" dirty="0">
                <a:latin typeface="Tahoma" charset="0"/>
                <a:ea typeface="ＭＳ Ｐゴシック" charset="0"/>
              </a:rPr>
              <a:t>develops a revised </a:t>
            </a:r>
            <a:r>
              <a:rPr lang="en-US" dirty="0" smtClean="0">
                <a:latin typeface="Tahoma" charset="0"/>
                <a:ea typeface="ＭＳ Ｐゴシック" charset="0"/>
              </a:rPr>
              <a:t>logical/physical system design</a:t>
            </a:r>
            <a:endParaRPr lang="en-US" dirty="0">
              <a:latin typeface="Tahoma" charset="0"/>
              <a:ea typeface="ＭＳ Ｐゴシック" charset="0"/>
            </a:endParaRPr>
          </a:p>
          <a:p>
            <a:pPr lvl="3">
              <a:lnSpc>
                <a:spcPct val="90000"/>
              </a:lnSpc>
              <a:buClr>
                <a:schemeClr val="tx1"/>
              </a:buClr>
              <a:buSzPct val="65000"/>
              <a:buFont typeface="Monotype Sorts" charset="0"/>
              <a:buChar char="u"/>
            </a:pPr>
            <a:r>
              <a:rPr lang="en-US" dirty="0">
                <a:latin typeface="Tahoma" charset="0"/>
                <a:ea typeface="ＭＳ Ｐゴシック" charset="0"/>
              </a:rPr>
              <a:t>a</a:t>
            </a:r>
            <a:r>
              <a:rPr lang="en-US" dirty="0" smtClean="0">
                <a:latin typeface="Tahoma" charset="0"/>
                <a:ea typeface="ＭＳ Ｐゴシック" charset="0"/>
              </a:rPr>
              <a:t>nalyze &amp; design changes (say </a:t>
            </a:r>
            <a:r>
              <a:rPr lang="en-US" dirty="0" smtClean="0">
                <a:solidFill>
                  <a:srgbClr val="3366FF"/>
                </a:solidFill>
                <a:latin typeface="Tahoma" charset="0"/>
                <a:ea typeface="ＭＳ Ｐゴシック" charset="0"/>
              </a:rPr>
              <a:t>how</a:t>
            </a:r>
            <a:r>
              <a:rPr lang="en-US" dirty="0" smtClean="0">
                <a:latin typeface="Tahoma" charset="0"/>
                <a:ea typeface="ＭＳ Ｐゴシック" charset="0"/>
              </a:rPr>
              <a:t> you address the change) </a:t>
            </a:r>
            <a:endParaRPr lang="en-US" dirty="0">
              <a:latin typeface="Tahoma" charset="0"/>
              <a:ea typeface="ＭＳ Ｐゴシック" charset="0"/>
            </a:endParaRPr>
          </a:p>
          <a:p>
            <a:pPr lvl="3">
              <a:lnSpc>
                <a:spcPct val="90000"/>
              </a:lnSpc>
              <a:buClr>
                <a:schemeClr val="tx1"/>
              </a:buClr>
              <a:buSzPct val="65000"/>
              <a:buFont typeface="Monotype Sorts" charset="0"/>
              <a:buChar char="u"/>
            </a:pPr>
            <a:r>
              <a:rPr lang="en-US" dirty="0">
                <a:latin typeface="Tahoma" charset="0"/>
                <a:ea typeface="ＭＳ Ｐゴシック" charset="0"/>
              </a:rPr>
              <a:t>update the </a:t>
            </a:r>
            <a:r>
              <a:rPr lang="en-US" dirty="0" smtClean="0">
                <a:latin typeface="Tahoma" charset="0"/>
                <a:ea typeface="ＭＳ Ｐゴシック" charset="0"/>
              </a:rPr>
              <a:t>documentation (say </a:t>
            </a:r>
            <a:r>
              <a:rPr lang="en-US" dirty="0" smtClean="0">
                <a:solidFill>
                  <a:srgbClr val="3366FF"/>
                </a:solidFill>
                <a:latin typeface="Tahoma" charset="0"/>
                <a:ea typeface="ＭＳ Ｐゴシック" charset="0"/>
              </a:rPr>
              <a:t>what</a:t>
            </a:r>
            <a:r>
              <a:rPr lang="en-US" dirty="0" smtClean="0">
                <a:latin typeface="Tahoma" charset="0"/>
                <a:ea typeface="ＭＳ Ｐゴシック" charset="0"/>
              </a:rPr>
              <a:t> you’ve changed)</a:t>
            </a:r>
            <a:endParaRPr lang="en-US" dirty="0">
              <a:latin typeface="Tahoma" charset="0"/>
              <a:ea typeface="ＭＳ Ｐゴシック" charset="0"/>
            </a:endParaRPr>
          </a:p>
          <a:p>
            <a:pPr lvl="3">
              <a:lnSpc>
                <a:spcPct val="90000"/>
              </a:lnSpc>
              <a:buClr>
                <a:schemeClr val="tx1"/>
              </a:buClr>
              <a:buSzPct val="65000"/>
              <a:buFont typeface="Monotype Sorts" charset="0"/>
              <a:buChar char="u"/>
            </a:pPr>
            <a:r>
              <a:rPr lang="en-US" dirty="0">
                <a:latin typeface="Tahoma" charset="0"/>
                <a:ea typeface="ＭＳ Ｐゴシック" charset="0"/>
              </a:rPr>
              <a:t>update the configuration management system (repository)</a:t>
            </a:r>
          </a:p>
          <a:p>
            <a:pPr lvl="3">
              <a:lnSpc>
                <a:spcPct val="90000"/>
              </a:lnSpc>
              <a:buClr>
                <a:schemeClr val="tx1"/>
              </a:buClr>
              <a:buSzPct val="65000"/>
              <a:buFont typeface="Monotype Sorts" charset="0"/>
              <a:buChar char="u"/>
            </a:pPr>
            <a:r>
              <a:rPr lang="en-US" dirty="0">
                <a:latin typeface="Tahoma" charset="0"/>
                <a:ea typeface="ＭＳ Ｐゴシック" charset="0"/>
              </a:rPr>
              <a:t>a</a:t>
            </a:r>
            <a:r>
              <a:rPr lang="en-US" dirty="0" smtClean="0">
                <a:latin typeface="Tahoma" charset="0"/>
                <a:ea typeface="ＭＳ Ｐゴシック" charset="0"/>
              </a:rPr>
              <a:t>nswer the </a:t>
            </a:r>
            <a:r>
              <a:rPr lang="en-US" dirty="0">
                <a:latin typeface="Tahoma" charset="0"/>
                <a:ea typeface="ＭＳ Ｐゴシック" charset="0"/>
              </a:rPr>
              <a:t>change request </a:t>
            </a:r>
            <a:r>
              <a:rPr lang="en-US" dirty="0" smtClean="0">
                <a:latin typeface="Tahoma" charset="0"/>
                <a:ea typeface="ＭＳ Ｐゴシック" charset="0"/>
              </a:rPr>
              <a:t>(</a:t>
            </a:r>
            <a:r>
              <a:rPr lang="en-US" dirty="0">
                <a:latin typeface="Tahoma" charset="0"/>
                <a:ea typeface="ＭＳ Ｐゴシック" charset="0"/>
              </a:rPr>
              <a:t>say what </a:t>
            </a:r>
            <a:r>
              <a:rPr lang="en-US" dirty="0" smtClean="0">
                <a:latin typeface="Tahoma" charset="0"/>
                <a:ea typeface="ＭＳ Ｐゴシック" charset="0"/>
              </a:rPr>
              <a:t>you’</a:t>
            </a:r>
            <a:r>
              <a:rPr lang="en-US" altLang="ja-JP" dirty="0" smtClean="0">
                <a:latin typeface="Tahoma" charset="0"/>
                <a:ea typeface="ＭＳ Ｐゴシック" charset="0"/>
              </a:rPr>
              <a:t>ve covered)</a:t>
            </a:r>
            <a:endParaRPr lang="en-US" dirty="0">
              <a:latin typeface="Tahoma" charset="0"/>
              <a:ea typeface="ＭＳ Ｐゴシック" charset="0"/>
            </a:endParaRPr>
          </a:p>
        </p:txBody>
      </p:sp>
      <p:sp>
        <p:nvSpPr>
          <p:cNvPr id="88068" name="Rectangle 6"/>
          <p:cNvSpPr>
            <a:spLocks noChangeArrowheads="1"/>
          </p:cNvSpPr>
          <p:nvPr/>
        </p:nvSpPr>
        <p:spPr bwMode="auto">
          <a:xfrm>
            <a:off x="431800" y="65722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8069" name="Rectangle 7"/>
          <p:cNvSpPr>
            <a:spLocks noChangeArrowheads="1"/>
          </p:cNvSpPr>
          <p:nvPr/>
        </p:nvSpPr>
        <p:spPr bwMode="auto">
          <a:xfrm>
            <a:off x="3124200" y="65722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8070" name="AutoShape 9"/>
          <p:cNvSpPr>
            <a:spLocks noChangeArrowheads="1"/>
          </p:cNvSpPr>
          <p:nvPr/>
        </p:nvSpPr>
        <p:spPr bwMode="auto">
          <a:xfrm>
            <a:off x="3032125" y="5843588"/>
            <a:ext cx="236538"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8071" name="AutoShape 10"/>
          <p:cNvSpPr>
            <a:spLocks noChangeArrowheads="1"/>
          </p:cNvSpPr>
          <p:nvPr/>
        </p:nvSpPr>
        <p:spPr bwMode="auto">
          <a:xfrm>
            <a:off x="4325938" y="5849938"/>
            <a:ext cx="236537"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8072" name="AutoShape 11"/>
          <p:cNvSpPr>
            <a:spLocks noChangeArrowheads="1"/>
          </p:cNvSpPr>
          <p:nvPr/>
        </p:nvSpPr>
        <p:spPr bwMode="auto">
          <a:xfrm>
            <a:off x="5849938" y="5853113"/>
            <a:ext cx="236537"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8073" name="AutoShape 12"/>
          <p:cNvSpPr>
            <a:spLocks noChangeArrowheads="1"/>
          </p:cNvSpPr>
          <p:nvPr/>
        </p:nvSpPr>
        <p:spPr bwMode="auto">
          <a:xfrm>
            <a:off x="7321550" y="5849938"/>
            <a:ext cx="236538" cy="373062"/>
          </a:xfrm>
          <a:prstGeom prst="rightArrow">
            <a:avLst>
              <a:gd name="adj1" fmla="val 44167"/>
              <a:gd name="adj2" fmla="val 27500"/>
            </a:avLst>
          </a:prstGeom>
          <a:gradFill rotWithShape="0">
            <a:gsLst>
              <a:gs pos="0">
                <a:srgbClr val="12065C"/>
              </a:gs>
              <a:gs pos="100000">
                <a:schemeClr val="accent1"/>
              </a:gs>
            </a:gsLst>
            <a:lin ang="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88074" name="AutoShape 15"/>
          <p:cNvSpPr>
            <a:spLocks noChangeArrowheads="1"/>
          </p:cNvSpPr>
          <p:nvPr/>
        </p:nvSpPr>
        <p:spPr bwMode="auto">
          <a:xfrm>
            <a:off x="1951038" y="5807075"/>
            <a:ext cx="1104900"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88075" name="WordArt 16"/>
          <p:cNvSpPr>
            <a:spLocks noChangeArrowheads="1" noChangeShapeType="1" noTextEdit="1"/>
          </p:cNvSpPr>
          <p:nvPr/>
        </p:nvSpPr>
        <p:spPr bwMode="auto">
          <a:xfrm>
            <a:off x="2081213" y="5859463"/>
            <a:ext cx="863600"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problem</a:t>
            </a:r>
          </a:p>
        </p:txBody>
      </p:sp>
      <p:sp>
        <p:nvSpPr>
          <p:cNvPr id="88076" name="AutoShape 17"/>
          <p:cNvSpPr>
            <a:spLocks noChangeArrowheads="1"/>
          </p:cNvSpPr>
          <p:nvPr/>
        </p:nvSpPr>
        <p:spPr bwMode="auto">
          <a:xfrm>
            <a:off x="3248025" y="5807075"/>
            <a:ext cx="1104900"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88077" name="WordArt 18"/>
          <p:cNvSpPr>
            <a:spLocks noChangeArrowheads="1" noChangeShapeType="1" noTextEdit="1"/>
          </p:cNvSpPr>
          <p:nvPr/>
        </p:nvSpPr>
        <p:spPr bwMode="auto">
          <a:xfrm>
            <a:off x="3378200" y="5859463"/>
            <a:ext cx="863600"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report</a:t>
            </a:r>
          </a:p>
        </p:txBody>
      </p:sp>
      <p:sp>
        <p:nvSpPr>
          <p:cNvPr id="88078" name="AutoShape 19"/>
          <p:cNvSpPr>
            <a:spLocks noChangeArrowheads="1"/>
          </p:cNvSpPr>
          <p:nvPr/>
        </p:nvSpPr>
        <p:spPr bwMode="auto">
          <a:xfrm>
            <a:off x="4543425" y="5807075"/>
            <a:ext cx="1344613" cy="431800"/>
          </a:xfrm>
          <a:prstGeom prst="roundRect">
            <a:avLst>
              <a:gd name="adj" fmla="val 16667"/>
            </a:avLst>
          </a:prstGeom>
          <a:gradFill rotWithShape="0">
            <a:gsLst>
              <a:gs pos="0">
                <a:srgbClr val="0A1C0E"/>
              </a:gs>
              <a:gs pos="50000">
                <a:srgbClr val="53E572"/>
              </a:gs>
              <a:gs pos="100000">
                <a:srgbClr val="0A1C0E"/>
              </a:gs>
            </a:gsLst>
            <a:lin ang="5400000" scaled="1"/>
          </a:gradFill>
          <a:ln w="44450">
            <a:solidFill>
              <a:srgbClr val="FF0000"/>
            </a:solidFill>
            <a:round/>
            <a:headEnd/>
            <a:tailEnd/>
          </a:ln>
        </p:spPr>
        <p:txBody>
          <a:bodyPr wrap="none" anchor="ctr"/>
          <a:lstStyle/>
          <a:p>
            <a:endParaRPr lang="en-US"/>
          </a:p>
        </p:txBody>
      </p:sp>
      <p:sp>
        <p:nvSpPr>
          <p:cNvPr id="88079" name="WordArt 20"/>
          <p:cNvSpPr>
            <a:spLocks noChangeArrowheads="1" noChangeShapeType="1" noTextEdit="1"/>
          </p:cNvSpPr>
          <p:nvPr/>
        </p:nvSpPr>
        <p:spPr bwMode="auto">
          <a:xfrm>
            <a:off x="4645025" y="5878513"/>
            <a:ext cx="1141413"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design</a:t>
            </a:r>
          </a:p>
        </p:txBody>
      </p:sp>
      <p:sp>
        <p:nvSpPr>
          <p:cNvPr id="88080" name="AutoShape 21"/>
          <p:cNvSpPr>
            <a:spLocks noChangeArrowheads="1"/>
          </p:cNvSpPr>
          <p:nvPr/>
        </p:nvSpPr>
        <p:spPr bwMode="auto">
          <a:xfrm>
            <a:off x="6078538" y="5807075"/>
            <a:ext cx="1273175"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47625">
                <a:solidFill>
                  <a:srgbClr val="000000"/>
                </a:solidFill>
                <a:round/>
                <a:headEnd/>
                <a:tailEnd/>
              </a14:hiddenLine>
            </a:ext>
          </a:extLst>
        </p:spPr>
        <p:txBody>
          <a:bodyPr wrap="none" anchor="ctr"/>
          <a:lstStyle/>
          <a:p>
            <a:endParaRPr lang="en-US"/>
          </a:p>
        </p:txBody>
      </p:sp>
      <p:sp>
        <p:nvSpPr>
          <p:cNvPr id="88081" name="WordArt 22"/>
          <p:cNvSpPr>
            <a:spLocks noChangeArrowheads="1" noChangeShapeType="1" noTextEdit="1"/>
          </p:cNvSpPr>
          <p:nvPr/>
        </p:nvSpPr>
        <p:spPr bwMode="auto">
          <a:xfrm>
            <a:off x="6180138" y="5859463"/>
            <a:ext cx="1027112"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code</a:t>
            </a:r>
          </a:p>
        </p:txBody>
      </p:sp>
      <p:sp>
        <p:nvSpPr>
          <p:cNvPr id="88082" name="AutoShape 23"/>
          <p:cNvSpPr>
            <a:spLocks noChangeArrowheads="1"/>
          </p:cNvSpPr>
          <p:nvPr/>
        </p:nvSpPr>
        <p:spPr bwMode="auto">
          <a:xfrm>
            <a:off x="7546975" y="5805488"/>
            <a:ext cx="1273175" cy="431800"/>
          </a:xfrm>
          <a:prstGeom prst="roundRect">
            <a:avLst>
              <a:gd name="adj" fmla="val 16667"/>
            </a:avLst>
          </a:prstGeom>
          <a:gradFill rotWithShape="0">
            <a:gsLst>
              <a:gs pos="0">
                <a:srgbClr val="0A1C0E"/>
              </a:gs>
              <a:gs pos="50000">
                <a:srgbClr val="53E572"/>
              </a:gs>
              <a:gs pos="100000">
                <a:srgbClr val="0A1C0E"/>
              </a:gs>
            </a:gsLst>
            <a:lin ang="5400000" scaled="1"/>
          </a:gradFill>
          <a:ln>
            <a:noFill/>
          </a:ln>
          <a:extLst>
            <a:ext uri="{91240B29-F687-4f45-9708-019B960494DF}">
              <a14:hiddenLine xmlns:a14="http://schemas.microsoft.com/office/drawing/2010/main" w="28575">
                <a:solidFill>
                  <a:srgbClr val="000000"/>
                </a:solidFill>
                <a:round/>
                <a:headEnd/>
                <a:tailEnd/>
              </a14:hiddenLine>
            </a:ext>
          </a:extLst>
        </p:spPr>
        <p:txBody>
          <a:bodyPr wrap="none" anchor="ctr"/>
          <a:lstStyle/>
          <a:p>
            <a:endParaRPr lang="en-US"/>
          </a:p>
        </p:txBody>
      </p:sp>
      <p:sp>
        <p:nvSpPr>
          <p:cNvPr id="88083" name="WordArt 24"/>
          <p:cNvSpPr>
            <a:spLocks noChangeArrowheads="1" noChangeShapeType="1" noTextEdit="1"/>
          </p:cNvSpPr>
          <p:nvPr/>
        </p:nvSpPr>
        <p:spPr bwMode="auto">
          <a:xfrm>
            <a:off x="7648575" y="5876925"/>
            <a:ext cx="1027113" cy="301625"/>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a:r>
              <a:rPr lang="en-US" sz="3600" kern="10" spc="720">
                <a:gradFill rotWithShape="1">
                  <a:gsLst>
                    <a:gs pos="0">
                      <a:srgbClr val="AAAAAA"/>
                    </a:gs>
                    <a:gs pos="100000">
                      <a:srgbClr val="FFFFFF"/>
                    </a:gs>
                  </a:gsLst>
                  <a:lin ang="5400000" scaled="1"/>
                </a:gradFill>
                <a:effectLst>
                  <a:outerShdw blurRad="63500" dist="46662" dir="3284183" algn="ctr" rotWithShape="0">
                    <a:srgbClr val="4D4D4D">
                      <a:alpha val="74997"/>
                    </a:srgbClr>
                  </a:outerShdw>
                </a:effectLst>
                <a:latin typeface="Arial Black"/>
                <a:ea typeface="Arial Black"/>
                <a:cs typeface="Arial Black"/>
              </a:rPr>
              <a:t>report</a:t>
            </a:r>
          </a:p>
        </p:txBody>
      </p:sp>
      <p:sp>
        <p:nvSpPr>
          <p:cNvPr id="88084" name="Rectangle 25"/>
          <p:cNvSpPr>
            <a:spLocks noChangeArrowheads="1"/>
          </p:cNvSpPr>
          <p:nvPr/>
        </p:nvSpPr>
        <p:spPr bwMode="auto">
          <a:xfrm>
            <a:off x="8105775" y="6237288"/>
            <a:ext cx="144463" cy="360362"/>
          </a:xfrm>
          <a:prstGeom prst="rect">
            <a:avLst/>
          </a:prstGeom>
          <a:solidFill>
            <a:schemeClr val="accent1"/>
          </a:solidFill>
          <a:ln w="12700">
            <a:solidFill>
              <a:schemeClr val="accent1"/>
            </a:solidFill>
            <a:miter lim="800000"/>
            <a:headEnd/>
            <a:tailEnd/>
          </a:ln>
        </p:spPr>
        <p:txBody>
          <a:bodyPr wrap="none" anchor="ctr"/>
          <a:lstStyle/>
          <a:p>
            <a:endParaRPr lang="en-US"/>
          </a:p>
        </p:txBody>
      </p:sp>
      <p:sp>
        <p:nvSpPr>
          <p:cNvPr id="88085" name="Rectangle 26"/>
          <p:cNvSpPr>
            <a:spLocks noChangeArrowheads="1"/>
          </p:cNvSpPr>
          <p:nvPr/>
        </p:nvSpPr>
        <p:spPr bwMode="auto">
          <a:xfrm>
            <a:off x="3779838" y="6453188"/>
            <a:ext cx="4446587" cy="150812"/>
          </a:xfrm>
          <a:prstGeom prst="rect">
            <a:avLst/>
          </a:prstGeom>
          <a:solidFill>
            <a:schemeClr val="accent1"/>
          </a:solidFill>
          <a:ln w="12700">
            <a:solidFill>
              <a:schemeClr val="accent1"/>
            </a:solidFill>
            <a:miter lim="800000"/>
            <a:headEnd/>
            <a:tailEnd/>
          </a:ln>
        </p:spPr>
        <p:txBody>
          <a:bodyPr wrap="none" anchor="ctr"/>
          <a:lstStyle/>
          <a:p>
            <a:endParaRPr lang="en-US"/>
          </a:p>
        </p:txBody>
      </p:sp>
      <p:sp>
        <p:nvSpPr>
          <p:cNvPr id="88086" name="AutoShape 27"/>
          <p:cNvSpPr>
            <a:spLocks noChangeArrowheads="1"/>
          </p:cNvSpPr>
          <p:nvPr/>
        </p:nvSpPr>
        <p:spPr bwMode="auto">
          <a:xfrm>
            <a:off x="3708400" y="6237288"/>
            <a:ext cx="215900" cy="360362"/>
          </a:xfrm>
          <a:prstGeom prst="upArrow">
            <a:avLst>
              <a:gd name="adj1" fmla="val 50000"/>
              <a:gd name="adj2" fmla="val 41728"/>
            </a:avLst>
          </a:prstGeom>
          <a:solidFill>
            <a:schemeClr val="accent1"/>
          </a:solidFill>
          <a:ln w="12700">
            <a:solidFill>
              <a:schemeClr val="accent1"/>
            </a:solidFill>
            <a:miter lim="800000"/>
            <a:headEnd/>
            <a:tailEnd/>
          </a:ln>
        </p:spPr>
        <p:txBody>
          <a:bodyPr vert="eaVert" wrap="none" anchor="ctr"/>
          <a:lstStyle/>
          <a:p>
            <a:endParaRPr lang="en-US"/>
          </a:p>
        </p:txBody>
      </p:sp>
    </p:spTree>
  </p:cSld>
  <p:clrMapOvr>
    <a:masterClrMapping/>
  </p:clrMapOvr>
  <p:transition xmlns:p14="http://schemas.microsoft.com/office/powerpoint/2010/main" spd="med">
    <p:zoom/>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2642"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2643" name="Rectangle 4"/>
          <p:cNvSpPr>
            <a:spLocks noGrp="1" noChangeArrowheads="1"/>
          </p:cNvSpPr>
          <p:nvPr>
            <p:ph type="title"/>
          </p:nvPr>
        </p:nvSpPr>
        <p:spPr>
          <a:xfrm>
            <a:off x="228600" y="228600"/>
            <a:ext cx="8686800" cy="1143000"/>
          </a:xfrm>
          <a:noFill/>
        </p:spPr>
        <p:txBody>
          <a:bodyPr/>
          <a:lstStyle/>
          <a:p>
            <a:r>
              <a:rPr lang="en-US" b="1">
                <a:latin typeface="Arial Black" charset="0"/>
                <a:ea typeface="ＭＳ Ｐゴシック" charset="0"/>
                <a:cs typeface="ＭＳ Ｐゴシック" charset="0"/>
              </a:rPr>
              <a:t>Step 5 – Code the Changes</a:t>
            </a:r>
          </a:p>
        </p:txBody>
      </p:sp>
      <p:sp>
        <p:nvSpPr>
          <p:cNvPr id="112644" name="Rectangle 5"/>
          <p:cNvSpPr>
            <a:spLocks noGrp="1" noChangeArrowheads="1"/>
          </p:cNvSpPr>
          <p:nvPr>
            <p:ph type="body" idx="1"/>
          </p:nvPr>
        </p:nvSpPr>
        <p:spPr>
          <a:noFill/>
        </p:spPr>
        <p:txBody>
          <a:bodyPr/>
          <a:lstStyle/>
          <a:p>
            <a:pPr>
              <a:buFont typeface="Monotype Sorts" charset="0"/>
              <a:buNone/>
            </a:pPr>
            <a:r>
              <a:rPr lang="en-US" b="1" dirty="0">
                <a:latin typeface="Tahoma" charset="0"/>
                <a:ea typeface="ＭＳ Ｐゴシック" charset="0"/>
                <a:cs typeface="ＭＳ Ｐゴシック" charset="0"/>
              </a:rPr>
              <a:t>Aim: </a:t>
            </a:r>
            <a:r>
              <a:rPr lang="en-US" sz="2400" b="1" dirty="0">
                <a:solidFill>
                  <a:srgbClr val="3366FF"/>
                </a:solidFill>
                <a:latin typeface="Tahoma" charset="0"/>
                <a:ea typeface="ＭＳ Ｐゴシック" charset="0"/>
                <a:cs typeface="ＭＳ Ｐゴシック" charset="0"/>
              </a:rPr>
              <a:t>implement</a:t>
            </a:r>
            <a:r>
              <a:rPr lang="en-US" sz="2400" dirty="0">
                <a:solidFill>
                  <a:srgbClr val="3366FF"/>
                </a:solidFill>
                <a:latin typeface="Tahoma" charset="0"/>
                <a:ea typeface="ＭＳ Ｐゴシック" charset="0"/>
                <a:cs typeface="ＭＳ Ｐゴシック" charset="0"/>
              </a:rPr>
              <a:t> </a:t>
            </a:r>
            <a:r>
              <a:rPr lang="en-US" sz="2400" dirty="0">
                <a:latin typeface="Tahoma" charset="0"/>
                <a:ea typeface="ＭＳ Ｐゴシック" charset="0"/>
                <a:cs typeface="ＭＳ Ｐゴシック" charset="0"/>
              </a:rPr>
              <a:t>whatever the design changes specify</a:t>
            </a:r>
          </a:p>
          <a:p>
            <a:pPr>
              <a:buFont typeface="Monotype Sorts" charset="0"/>
              <a:buNone/>
            </a:pPr>
            <a:endParaRPr lang="en-US" sz="2400" dirty="0">
              <a:latin typeface="Tahoma" charset="0"/>
              <a:ea typeface="ＭＳ Ｐゴシック" charset="0"/>
              <a:cs typeface="ＭＳ Ｐゴシック" charset="0"/>
            </a:endParaRPr>
          </a:p>
          <a:p>
            <a:pPr>
              <a:buFont typeface="Monotype Sorts" charset="0"/>
              <a:buNone/>
            </a:pPr>
            <a:r>
              <a:rPr lang="en-US" sz="2400" dirty="0" smtClean="0">
                <a:latin typeface="Tahoma" charset="0"/>
                <a:ea typeface="ＭＳ Ｐゴシック" charset="0"/>
                <a:cs typeface="ＭＳ Ｐゴシック" charset="0"/>
              </a:rPr>
              <a:t>Includes</a:t>
            </a:r>
            <a:endParaRPr lang="en-US" sz="2400" dirty="0">
              <a:latin typeface="Tahoma" charset="0"/>
              <a:ea typeface="ＭＳ Ｐゴシック" charset="0"/>
              <a:cs typeface="ＭＳ Ｐゴシック" charset="0"/>
            </a:endParaRPr>
          </a:p>
          <a:p>
            <a:pPr lvl="2">
              <a:buClr>
                <a:schemeClr val="tx1"/>
              </a:buClr>
              <a:buFontTx/>
              <a:buChar char="•"/>
            </a:pPr>
            <a:r>
              <a:rPr lang="en-US" dirty="0" smtClean="0">
                <a:latin typeface="Tahoma" charset="0"/>
                <a:ea typeface="ＭＳ Ｐゴシック" charset="0"/>
              </a:rPr>
              <a:t>Restructure </a:t>
            </a:r>
            <a:r>
              <a:rPr lang="en-US" dirty="0">
                <a:latin typeface="Tahoma" charset="0"/>
                <a:ea typeface="ＭＳ Ｐゴシック" charset="0"/>
              </a:rPr>
              <a:t>code</a:t>
            </a:r>
          </a:p>
          <a:p>
            <a:pPr lvl="2">
              <a:buClr>
                <a:schemeClr val="tx1"/>
              </a:buClr>
              <a:buFontTx/>
              <a:buChar char="•"/>
            </a:pPr>
            <a:r>
              <a:rPr lang="en-US" dirty="0">
                <a:latin typeface="Tahoma" charset="0"/>
                <a:ea typeface="ＭＳ Ｐゴシック" charset="0"/>
              </a:rPr>
              <a:t>Redesign and rewrite </a:t>
            </a:r>
            <a:r>
              <a:rPr lang="en-US" dirty="0" smtClean="0">
                <a:latin typeface="Tahoma" charset="0"/>
                <a:ea typeface="ＭＳ Ｐゴシック" charset="0"/>
              </a:rPr>
              <a:t>code</a:t>
            </a:r>
          </a:p>
          <a:p>
            <a:pPr marL="914400" lvl="2" indent="0">
              <a:buClr>
                <a:schemeClr val="tx1"/>
              </a:buClr>
              <a:buNone/>
            </a:pPr>
            <a:endParaRPr lang="en-US" dirty="0" smtClean="0">
              <a:latin typeface="Tahoma" charset="0"/>
              <a:ea typeface="ＭＳ Ｐゴシック" charset="0"/>
            </a:endParaRPr>
          </a:p>
          <a:p>
            <a:pPr marL="914400" lvl="2" indent="0">
              <a:buClr>
                <a:schemeClr val="tx1"/>
              </a:buClr>
              <a:buNone/>
            </a:pPr>
            <a:endParaRPr lang="en-US" dirty="0">
              <a:latin typeface="Tahoma" charset="0"/>
              <a:ea typeface="ＭＳ Ｐゴシック" charset="0"/>
            </a:endParaRPr>
          </a:p>
          <a:p>
            <a:pPr marL="914400" lvl="2" indent="0">
              <a:buClr>
                <a:schemeClr val="tx1"/>
              </a:buClr>
              <a:buNone/>
            </a:pPr>
            <a:endParaRPr lang="en-US" dirty="0" smtClean="0">
              <a:latin typeface="Tahoma" charset="0"/>
              <a:ea typeface="ＭＳ Ｐゴシック" charset="0"/>
            </a:endParaRPr>
          </a:p>
          <a:p>
            <a:pPr>
              <a:buNone/>
            </a:pPr>
            <a:r>
              <a:rPr lang="en-US" sz="2400" dirty="0" smtClean="0">
                <a:latin typeface="Tahoma" charset="0"/>
                <a:ea typeface="ＭＳ Ｐゴシック" charset="0"/>
                <a:cs typeface="ＭＳ Ｐゴシック" charset="0"/>
              </a:rPr>
              <a:t>Nothing new here, usual coding (programming)</a:t>
            </a:r>
            <a:endParaRPr lang="en-US" dirty="0">
              <a:latin typeface="Tahoma" charset="0"/>
              <a:ea typeface="ＭＳ Ｐゴシック" charset="0"/>
            </a:endParaRPr>
          </a:p>
          <a:p>
            <a:pPr marL="914400" lvl="2" indent="0">
              <a:buClr>
                <a:schemeClr val="tx1"/>
              </a:buClr>
              <a:buNone/>
            </a:pPr>
            <a:endParaRPr lang="en-US" dirty="0" smtClean="0">
              <a:latin typeface="Tahoma" charset="0"/>
              <a:ea typeface="ＭＳ Ｐゴシック" charset="0"/>
            </a:endParaRPr>
          </a:p>
        </p:txBody>
      </p:sp>
    </p:spTree>
  </p:cSld>
  <p:clrMapOvr>
    <a:masterClrMapping/>
  </p:clrMapOvr>
  <p:transition xmlns:p14="http://schemas.microsoft.com/office/powerpoint/2010/main" spd="med">
    <p:zoom/>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4690"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4691" name="Rectangle 4"/>
          <p:cNvSpPr>
            <a:spLocks noGrp="1" noChangeArrowheads="1"/>
          </p:cNvSpPr>
          <p:nvPr>
            <p:ph type="title"/>
          </p:nvPr>
        </p:nvSpPr>
        <p:spPr>
          <a:xfrm>
            <a:off x="228600" y="228600"/>
            <a:ext cx="8915400" cy="1143000"/>
          </a:xfrm>
          <a:noFill/>
        </p:spPr>
        <p:txBody>
          <a:bodyPr/>
          <a:lstStyle/>
          <a:p>
            <a:r>
              <a:rPr lang="en-US" b="1">
                <a:latin typeface="Arial Black" charset="0"/>
                <a:ea typeface="ＭＳ Ｐゴシック" charset="0"/>
                <a:cs typeface="ＭＳ Ｐゴシック" charset="0"/>
              </a:rPr>
              <a:t>Step 6 – Test the Changes</a:t>
            </a:r>
          </a:p>
        </p:txBody>
      </p:sp>
      <p:sp>
        <p:nvSpPr>
          <p:cNvPr id="114692" name="Rectangle 5"/>
          <p:cNvSpPr>
            <a:spLocks noGrp="1" noChangeArrowheads="1"/>
          </p:cNvSpPr>
          <p:nvPr>
            <p:ph type="body" idx="1"/>
          </p:nvPr>
        </p:nvSpPr>
        <p:spPr>
          <a:xfrm>
            <a:off x="107950" y="1885950"/>
            <a:ext cx="8534400" cy="4171950"/>
          </a:xfrm>
          <a:noFill/>
        </p:spPr>
        <p:txBody>
          <a:bodyPr/>
          <a:lstStyle/>
          <a:p>
            <a:pPr>
              <a:buFont typeface="Monotype Sorts" charset="0"/>
              <a:buNone/>
            </a:pPr>
            <a:r>
              <a:rPr lang="en-US" dirty="0" smtClean="0">
                <a:latin typeface="Tahoma" charset="0"/>
                <a:ea typeface="ＭＳ Ｐゴシック" charset="0"/>
                <a:cs typeface="ＭＳ Ｐゴシック" charset="0"/>
              </a:rPr>
              <a:t>Similar to testing during development</a:t>
            </a:r>
            <a:endParaRPr lang="en-US" dirty="0">
              <a:latin typeface="Tahoma" charset="0"/>
              <a:ea typeface="ＭＳ Ｐゴシック" charset="0"/>
              <a:cs typeface="ＭＳ Ｐゴシック" charset="0"/>
            </a:endParaRPr>
          </a:p>
          <a:p>
            <a:pPr lvl="1">
              <a:buFont typeface="Monotype Sorts" charset="0"/>
              <a:buNone/>
            </a:pPr>
            <a:r>
              <a:rPr lang="en-US" dirty="0" smtClean="0">
                <a:latin typeface="Tahoma" charset="0"/>
                <a:ea typeface="ＭＳ Ｐゴシック" charset="0"/>
              </a:rPr>
              <a:t>However, for maintenance</a:t>
            </a:r>
            <a:r>
              <a:rPr lang="en-US" dirty="0">
                <a:latin typeface="Tahoma" charset="0"/>
                <a:ea typeface="ＭＳ Ｐゴシック" charset="0"/>
              </a:rPr>
              <a:t>:</a:t>
            </a:r>
          </a:p>
          <a:p>
            <a:pPr lvl="2">
              <a:buClr>
                <a:schemeClr val="tx1"/>
              </a:buClr>
              <a:buSzPct val="65000"/>
              <a:buFont typeface="Monotype Sorts" charset="0"/>
              <a:buChar char="u"/>
            </a:pPr>
            <a:r>
              <a:rPr lang="en-US" dirty="0" smtClean="0">
                <a:latin typeface="Tahoma" charset="0"/>
                <a:ea typeface="ＭＳ Ｐゴシック" charset="0"/>
              </a:rPr>
              <a:t>only </a:t>
            </a:r>
            <a:r>
              <a:rPr lang="en-US" b="1" dirty="0">
                <a:latin typeface="Tahoma" charset="0"/>
                <a:ea typeface="ＭＳ Ｐゴシック" charset="0"/>
              </a:rPr>
              <a:t>new</a:t>
            </a:r>
            <a:r>
              <a:rPr lang="en-US" dirty="0">
                <a:latin typeface="Tahoma" charset="0"/>
                <a:ea typeface="ＭＳ Ｐゴシック" charset="0"/>
              </a:rPr>
              <a:t> test cases that </a:t>
            </a:r>
            <a:r>
              <a:rPr lang="en-US" dirty="0" smtClean="0">
                <a:latin typeface="Tahoma" charset="0"/>
                <a:ea typeface="ＭＳ Ｐゴシック" charset="0"/>
              </a:rPr>
              <a:t>relate to the </a:t>
            </a:r>
            <a:r>
              <a:rPr lang="en-US" dirty="0">
                <a:latin typeface="Tahoma" charset="0"/>
                <a:ea typeface="ＭＳ Ｐゴシック" charset="0"/>
              </a:rPr>
              <a:t>changes need to be </a:t>
            </a:r>
            <a:r>
              <a:rPr lang="en-US" dirty="0">
                <a:solidFill>
                  <a:srgbClr val="3366FF"/>
                </a:solidFill>
                <a:latin typeface="Tahoma" charset="0"/>
                <a:ea typeface="ＭＳ Ｐゴシック" charset="0"/>
              </a:rPr>
              <a:t>developed</a:t>
            </a:r>
          </a:p>
          <a:p>
            <a:pPr lvl="2">
              <a:buClr>
                <a:schemeClr val="tx1"/>
              </a:buClr>
              <a:buSzPct val="65000"/>
              <a:buFont typeface="Monotype Sorts" charset="0"/>
              <a:buChar char="u"/>
            </a:pPr>
            <a:r>
              <a:rPr lang="en-US" dirty="0">
                <a:latin typeface="Tahoma" charset="0"/>
                <a:ea typeface="ＭＳ Ｐゴシック" charset="0"/>
              </a:rPr>
              <a:t>both </a:t>
            </a:r>
            <a:r>
              <a:rPr lang="en-US" b="1" dirty="0">
                <a:latin typeface="Tahoma" charset="0"/>
                <a:ea typeface="ＭＳ Ｐゴシック" charset="0"/>
              </a:rPr>
              <a:t>existing </a:t>
            </a:r>
            <a:r>
              <a:rPr lang="en-US" dirty="0">
                <a:latin typeface="Tahoma" charset="0"/>
                <a:ea typeface="ＭＳ Ｐゴシック" charset="0"/>
              </a:rPr>
              <a:t>and </a:t>
            </a:r>
            <a:r>
              <a:rPr lang="en-US" b="1" dirty="0">
                <a:latin typeface="Tahoma" charset="0"/>
                <a:ea typeface="ＭＳ Ｐゴシック" charset="0"/>
              </a:rPr>
              <a:t>new </a:t>
            </a:r>
            <a:r>
              <a:rPr lang="en-US" dirty="0">
                <a:latin typeface="Tahoma" charset="0"/>
                <a:ea typeface="ＭＳ Ｐゴシック" charset="0"/>
              </a:rPr>
              <a:t>test cases </a:t>
            </a:r>
            <a:r>
              <a:rPr lang="en-US" dirty="0" smtClean="0">
                <a:latin typeface="Tahoma" charset="0"/>
                <a:ea typeface="ＭＳ Ｐゴシック" charset="0"/>
              </a:rPr>
              <a:t>must be </a:t>
            </a:r>
            <a:r>
              <a:rPr lang="en-US" dirty="0" smtClean="0">
                <a:solidFill>
                  <a:srgbClr val="3366FF"/>
                </a:solidFill>
                <a:latin typeface="Tahoma" charset="0"/>
                <a:ea typeface="ＭＳ Ｐゴシック" charset="0"/>
              </a:rPr>
              <a:t>run</a:t>
            </a:r>
            <a:r>
              <a:rPr lang="en-US" dirty="0" smtClean="0">
                <a:latin typeface="Tahoma" charset="0"/>
                <a:ea typeface="ＭＳ Ｐゴシック" charset="0"/>
              </a:rPr>
              <a:t> to test the changed code</a:t>
            </a:r>
            <a:endParaRPr lang="en-US" dirty="0">
              <a:latin typeface="Tahoma" charset="0"/>
              <a:ea typeface="ＭＳ Ｐゴシック" charset="0"/>
            </a:endParaRPr>
          </a:p>
          <a:p>
            <a:pPr lvl="2">
              <a:buClr>
                <a:schemeClr val="tx1"/>
              </a:buClr>
              <a:buSzPct val="65000"/>
              <a:buFont typeface="Monotype Sorts" charset="0"/>
              <a:buChar char="u"/>
            </a:pPr>
            <a:r>
              <a:rPr lang="en-US" b="1" dirty="0">
                <a:latin typeface="Tahoma" charset="0"/>
                <a:ea typeface="ＭＳ Ｐゴシック" charset="0"/>
              </a:rPr>
              <a:t>new </a:t>
            </a:r>
            <a:r>
              <a:rPr lang="en-US" dirty="0">
                <a:latin typeface="Tahoma" charset="0"/>
                <a:ea typeface="ＭＳ Ｐゴシック" charset="0"/>
              </a:rPr>
              <a:t>test results are </a:t>
            </a:r>
            <a:r>
              <a:rPr lang="en-US" dirty="0">
                <a:solidFill>
                  <a:srgbClr val="3366FF"/>
                </a:solidFill>
                <a:latin typeface="Tahoma" charset="0"/>
                <a:ea typeface="ＭＳ Ｐゴシック" charset="0"/>
              </a:rPr>
              <a:t>compared</a:t>
            </a:r>
            <a:r>
              <a:rPr lang="en-US" dirty="0">
                <a:latin typeface="Tahoma" charset="0"/>
                <a:ea typeface="ＭＳ Ｐゴシック" charset="0"/>
              </a:rPr>
              <a:t> against </a:t>
            </a:r>
            <a:r>
              <a:rPr lang="en-US" b="1" dirty="0">
                <a:latin typeface="Tahoma" charset="0"/>
                <a:ea typeface="ＭＳ Ｐゴシック" charset="0"/>
              </a:rPr>
              <a:t>previous </a:t>
            </a:r>
            <a:r>
              <a:rPr lang="en-US" dirty="0">
                <a:latin typeface="Tahoma" charset="0"/>
                <a:ea typeface="ＭＳ Ｐゴシック" charset="0"/>
              </a:rPr>
              <a:t>test results (this is </a:t>
            </a:r>
            <a:r>
              <a:rPr lang="en-US" dirty="0" smtClean="0">
                <a:latin typeface="Tahoma" charset="0"/>
                <a:ea typeface="ＭＳ Ｐゴシック" charset="0"/>
              </a:rPr>
              <a:t>called Regression </a:t>
            </a:r>
            <a:r>
              <a:rPr lang="en-US" dirty="0">
                <a:latin typeface="Tahoma" charset="0"/>
                <a:ea typeface="ＭＳ Ｐゴシック" charset="0"/>
              </a:rPr>
              <a:t>Testing)</a:t>
            </a:r>
          </a:p>
        </p:txBody>
      </p:sp>
    </p:spTree>
  </p:cSld>
  <p:clrMapOvr>
    <a:masterClrMapping/>
  </p:clrMapOvr>
  <p:transition xmlns:p14="http://schemas.microsoft.com/office/powerpoint/2010/main" spd="med">
    <p:zoom/>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6738"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6739" name="Rectangle 4"/>
          <p:cNvSpPr>
            <a:spLocks noGrp="1" noChangeArrowheads="1"/>
          </p:cNvSpPr>
          <p:nvPr>
            <p:ph type="title"/>
          </p:nvPr>
        </p:nvSpPr>
        <p:spPr>
          <a:xfrm>
            <a:off x="228600" y="228600"/>
            <a:ext cx="8686800" cy="1143000"/>
          </a:xfrm>
          <a:noFill/>
        </p:spPr>
        <p:txBody>
          <a:bodyPr/>
          <a:lstStyle/>
          <a:p>
            <a:r>
              <a:rPr lang="en-US" sz="3600" b="1">
                <a:latin typeface="Arial Black" charset="0"/>
                <a:ea typeface="ＭＳ Ｐゴシック" charset="0"/>
                <a:cs typeface="ＭＳ Ｐゴシック" charset="0"/>
              </a:rPr>
              <a:t>Step 6 – Test the Changes …</a:t>
            </a:r>
          </a:p>
        </p:txBody>
      </p:sp>
      <p:sp>
        <p:nvSpPr>
          <p:cNvPr id="116740" name="Rectangle 5"/>
          <p:cNvSpPr>
            <a:spLocks noGrp="1" noChangeArrowheads="1"/>
          </p:cNvSpPr>
          <p:nvPr>
            <p:ph type="body" idx="1"/>
          </p:nvPr>
        </p:nvSpPr>
        <p:spPr>
          <a:xfrm>
            <a:off x="457200" y="1885950"/>
            <a:ext cx="8178800" cy="2623170"/>
          </a:xfrm>
          <a:noFill/>
        </p:spPr>
        <p:txBody>
          <a:bodyPr/>
          <a:lstStyle/>
          <a:p>
            <a:pPr>
              <a:buFont typeface="Monotype Sorts" charset="0"/>
              <a:buNone/>
            </a:pPr>
            <a:r>
              <a:rPr lang="en-US" b="1" dirty="0" smtClean="0">
                <a:latin typeface="Tahoma" charset="0"/>
                <a:ea typeface="ＭＳ Ｐゴシック" charset="0"/>
                <a:cs typeface="ＭＳ Ｐゴシック" charset="0"/>
              </a:rPr>
              <a:t>Testing Effort in Maintenance</a:t>
            </a:r>
          </a:p>
          <a:p>
            <a:pPr marL="914400" lvl="2" indent="0">
              <a:buClr>
                <a:schemeClr val="tx1"/>
              </a:buClr>
              <a:buNone/>
            </a:pPr>
            <a:r>
              <a:rPr lang="en-US" dirty="0" smtClean="0">
                <a:latin typeface="Tahoma" charset="0"/>
                <a:ea typeface="ＭＳ Ｐゴシック" charset="0"/>
              </a:rPr>
              <a:t>Rule of Thumb (Brooks, 1975*):</a:t>
            </a:r>
          </a:p>
          <a:p>
            <a:pPr lvl="3">
              <a:buClr>
                <a:schemeClr val="tx1"/>
              </a:buClr>
              <a:buSzPct val="65000"/>
              <a:buFont typeface="Monotype Sorts" charset="0"/>
              <a:buChar char="u"/>
            </a:pPr>
            <a:r>
              <a:rPr lang="en-US" dirty="0" smtClean="0">
                <a:latin typeface="Tahoma" charset="0"/>
                <a:ea typeface="ＭＳ Ｐゴシック" charset="0"/>
              </a:rPr>
              <a:t>1</a:t>
            </a:r>
            <a:r>
              <a:rPr lang="en-US" dirty="0">
                <a:latin typeface="Tahoma" charset="0"/>
                <a:ea typeface="ＭＳ Ｐゴシック" charset="0"/>
              </a:rPr>
              <a:t>/3 planning and design</a:t>
            </a:r>
          </a:p>
          <a:p>
            <a:pPr lvl="3">
              <a:buClr>
                <a:schemeClr val="tx1"/>
              </a:buClr>
              <a:buSzPct val="65000"/>
              <a:buFont typeface="Monotype Sorts" charset="0"/>
              <a:buChar char="u"/>
            </a:pPr>
            <a:r>
              <a:rPr lang="en-US" dirty="0">
                <a:latin typeface="Tahoma" charset="0"/>
                <a:ea typeface="ＭＳ Ｐゴシック" charset="0"/>
              </a:rPr>
              <a:t>1/6 coding</a:t>
            </a:r>
          </a:p>
          <a:p>
            <a:pPr lvl="3">
              <a:buClr>
                <a:schemeClr val="tx1"/>
              </a:buClr>
              <a:buSzPct val="65000"/>
              <a:buFont typeface="Monotype Sorts" charset="0"/>
              <a:buChar char="u"/>
            </a:pPr>
            <a:r>
              <a:rPr lang="en-US" dirty="0">
                <a:latin typeface="Tahoma" charset="0"/>
                <a:ea typeface="ＭＳ Ｐゴシック" charset="0"/>
              </a:rPr>
              <a:t>1/4 component and early system test</a:t>
            </a:r>
          </a:p>
          <a:p>
            <a:pPr lvl="3">
              <a:buClr>
                <a:schemeClr val="tx1"/>
              </a:buClr>
              <a:buSzPct val="65000"/>
              <a:buFont typeface="Monotype Sorts" charset="0"/>
              <a:buChar char="u"/>
            </a:pPr>
            <a:r>
              <a:rPr lang="en-US" dirty="0">
                <a:latin typeface="Tahoma" charset="0"/>
                <a:ea typeface="ＭＳ Ｐゴシック" charset="0"/>
              </a:rPr>
              <a:t>1/4 system test with all </a:t>
            </a:r>
            <a:r>
              <a:rPr lang="en-US" dirty="0" smtClean="0">
                <a:latin typeface="Tahoma" charset="0"/>
                <a:ea typeface="ＭＳ Ｐゴシック" charset="0"/>
              </a:rPr>
              <a:t>components</a:t>
            </a:r>
            <a:endParaRPr lang="en-US" dirty="0">
              <a:latin typeface="Tahoma" charset="0"/>
              <a:ea typeface="ＭＳ Ｐゴシック" charset="0"/>
            </a:endParaRPr>
          </a:p>
        </p:txBody>
      </p:sp>
      <p:sp>
        <p:nvSpPr>
          <p:cNvPr id="2" name="Rectangle 1"/>
          <p:cNvSpPr/>
          <p:nvPr/>
        </p:nvSpPr>
        <p:spPr>
          <a:xfrm>
            <a:off x="611560" y="6248925"/>
            <a:ext cx="6984776" cy="492443"/>
          </a:xfrm>
          <a:prstGeom prst="rect">
            <a:avLst/>
          </a:prstGeom>
        </p:spPr>
        <p:txBody>
          <a:bodyPr wrap="square">
            <a:spAutoFit/>
          </a:bodyPr>
          <a:lstStyle/>
          <a:p>
            <a:r>
              <a:rPr lang="en-US" sz="1300" dirty="0" smtClean="0">
                <a:latin typeface="Arial"/>
                <a:cs typeface="Arial"/>
              </a:rPr>
              <a:t>* The </a:t>
            </a:r>
            <a:r>
              <a:rPr lang="en-US" sz="1300" dirty="0">
                <a:latin typeface="Arial"/>
                <a:cs typeface="Arial"/>
              </a:rPr>
              <a:t>mythical man-month. Essays on software engineering. Anniversary edition </a:t>
            </a:r>
            <a:r>
              <a:rPr lang="en-US" sz="1300" dirty="0" smtClean="0">
                <a:latin typeface="Arial"/>
                <a:cs typeface="Arial"/>
              </a:rPr>
              <a:t/>
            </a:r>
            <a:br>
              <a:rPr lang="en-US" sz="1300" dirty="0" smtClean="0">
                <a:latin typeface="Arial"/>
                <a:cs typeface="Arial"/>
              </a:rPr>
            </a:br>
            <a:r>
              <a:rPr lang="en-US" sz="1300" dirty="0" smtClean="0">
                <a:latin typeface="Arial"/>
                <a:cs typeface="Arial"/>
              </a:rPr>
              <a:t>  (</a:t>
            </a:r>
            <a:r>
              <a:rPr lang="en-US" sz="1300" dirty="0">
                <a:latin typeface="Arial"/>
                <a:cs typeface="Arial"/>
              </a:rPr>
              <a:t>1995, </a:t>
            </a:r>
            <a:r>
              <a:rPr lang="en-US" sz="1300" dirty="0" smtClean="0">
                <a:latin typeface="Arial"/>
                <a:cs typeface="Arial"/>
              </a:rPr>
              <a:t>first published </a:t>
            </a:r>
            <a:r>
              <a:rPr lang="en-US" sz="1300" dirty="0">
                <a:latin typeface="Arial"/>
                <a:cs typeface="Arial"/>
              </a:rPr>
              <a:t>in 1975) Frederick P. Brooks, Jr. Addison-Wesley (London)</a:t>
            </a:r>
          </a:p>
        </p:txBody>
      </p:sp>
    </p:spTree>
  </p:cSld>
  <p:clrMapOvr>
    <a:masterClrMapping/>
  </p:clrMapOvr>
  <p:transition xmlns:p14="http://schemas.microsoft.com/office/powerpoint/2010/mai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Rectangle 2"/>
          <p:cNvSpPr>
            <a:spLocks noChangeArrowheads="1"/>
          </p:cNvSpPr>
          <p:nvPr/>
        </p:nvSpPr>
        <p:spPr bwMode="auto">
          <a:xfrm>
            <a:off x="431800" y="622935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8786" name="Rectangle 3"/>
          <p:cNvSpPr>
            <a:spLocks noChangeArrowheads="1"/>
          </p:cNvSpPr>
          <p:nvPr/>
        </p:nvSpPr>
        <p:spPr bwMode="auto">
          <a:xfrm>
            <a:off x="3124200" y="6229350"/>
            <a:ext cx="2895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nchor="ctr"/>
          <a:lstStyle/>
          <a:p>
            <a:endParaRPr lang="en-US"/>
          </a:p>
        </p:txBody>
      </p:sp>
      <p:sp>
        <p:nvSpPr>
          <p:cNvPr id="118787" name="Rectangle 4"/>
          <p:cNvSpPr>
            <a:spLocks noGrp="1" noChangeArrowheads="1"/>
          </p:cNvSpPr>
          <p:nvPr>
            <p:ph type="title"/>
          </p:nvPr>
        </p:nvSpPr>
        <p:spPr>
          <a:xfrm>
            <a:off x="228600" y="228600"/>
            <a:ext cx="8686800" cy="1143000"/>
          </a:xfrm>
          <a:noFill/>
        </p:spPr>
        <p:txBody>
          <a:bodyPr/>
          <a:lstStyle/>
          <a:p>
            <a:r>
              <a:rPr lang="en-US" sz="3600" b="1">
                <a:latin typeface="Arial Black" charset="0"/>
                <a:ea typeface="ＭＳ Ｐゴシック" charset="0"/>
                <a:cs typeface="ＭＳ Ｐゴシック" charset="0"/>
              </a:rPr>
              <a:t>Step 7 - System Release</a:t>
            </a:r>
          </a:p>
        </p:txBody>
      </p:sp>
      <p:sp>
        <p:nvSpPr>
          <p:cNvPr id="118788" name="Rectangle 5"/>
          <p:cNvSpPr>
            <a:spLocks noGrp="1" noChangeArrowheads="1"/>
          </p:cNvSpPr>
          <p:nvPr>
            <p:ph type="body" idx="1"/>
          </p:nvPr>
        </p:nvSpPr>
        <p:spPr>
          <a:noFill/>
        </p:spPr>
        <p:txBody>
          <a:bodyPr/>
          <a:lstStyle/>
          <a:p>
            <a:pPr>
              <a:buFont typeface="Monotype Sorts" charset="0"/>
              <a:buNone/>
            </a:pPr>
            <a:r>
              <a:rPr lang="en-US" sz="2800" dirty="0">
                <a:latin typeface="Tahoma" charset="0"/>
                <a:ea typeface="ＭＳ Ｐゴシック" charset="0"/>
                <a:cs typeface="ＭＳ Ｐゴシック" charset="0"/>
              </a:rPr>
              <a:t>Takes place after a set of changes was </a:t>
            </a:r>
            <a:r>
              <a:rPr lang="en-US" sz="2800" dirty="0">
                <a:solidFill>
                  <a:srgbClr val="3366FF"/>
                </a:solidFill>
                <a:latin typeface="Tahoma" charset="0"/>
                <a:ea typeface="ＭＳ Ｐゴシック" charset="0"/>
                <a:cs typeface="ＭＳ Ｐゴシック" charset="0"/>
              </a:rPr>
              <a:t>coded</a:t>
            </a:r>
          </a:p>
          <a:p>
            <a:pPr>
              <a:buFont typeface="Monotype Sorts" charset="0"/>
              <a:buNone/>
            </a:pPr>
            <a:r>
              <a:rPr lang="en-US" sz="2800" b="1" dirty="0" smtClean="0">
                <a:latin typeface="Tahoma" charset="0"/>
                <a:ea typeface="ＭＳ Ｐゴシック" charset="0"/>
                <a:cs typeface="ＭＳ Ｐゴシック" charset="0"/>
              </a:rPr>
              <a:t>Steps:</a:t>
            </a:r>
            <a:endParaRPr lang="en-US" sz="2800" b="1" dirty="0">
              <a:latin typeface="Tahoma" charset="0"/>
              <a:ea typeface="ＭＳ Ｐゴシック" charset="0"/>
              <a:cs typeface="ＭＳ Ｐゴシック" charset="0"/>
            </a:endParaRPr>
          </a:p>
          <a:p>
            <a:pPr lvl="2">
              <a:buClr>
                <a:schemeClr val="tx1"/>
              </a:buClr>
              <a:buFontTx/>
              <a:buChar char="•"/>
            </a:pPr>
            <a:r>
              <a:rPr lang="en-US" sz="2000" b="1" dirty="0">
                <a:solidFill>
                  <a:srgbClr val="3366FF"/>
                </a:solidFill>
                <a:latin typeface="Tahoma" charset="0"/>
                <a:ea typeface="ＭＳ Ｐゴシック" charset="0"/>
              </a:rPr>
              <a:t>package</a:t>
            </a:r>
            <a:r>
              <a:rPr lang="en-US" sz="2000" dirty="0">
                <a:solidFill>
                  <a:srgbClr val="3366FF"/>
                </a:solidFill>
                <a:latin typeface="Tahoma" charset="0"/>
                <a:ea typeface="ＭＳ Ｐゴシック" charset="0"/>
              </a:rPr>
              <a:t> </a:t>
            </a:r>
            <a:r>
              <a:rPr lang="en-US" sz="2000" dirty="0">
                <a:latin typeface="Tahoma" charset="0"/>
                <a:ea typeface="ＭＳ Ｐゴシック" charset="0"/>
              </a:rPr>
              <a:t>the changed system for release, including:</a:t>
            </a:r>
          </a:p>
          <a:p>
            <a:pPr lvl="3">
              <a:buClr>
                <a:schemeClr val="tx1"/>
              </a:buClr>
              <a:buSzPct val="65000"/>
              <a:buFont typeface="Monotype Sorts" charset="0"/>
              <a:buChar char="u"/>
            </a:pPr>
            <a:r>
              <a:rPr lang="en-US" sz="1800" dirty="0">
                <a:latin typeface="Tahoma" charset="0"/>
                <a:ea typeface="ＭＳ Ｐゴシック" charset="0"/>
              </a:rPr>
              <a:t>documentation</a:t>
            </a:r>
          </a:p>
          <a:p>
            <a:pPr lvl="3">
              <a:buClr>
                <a:schemeClr val="tx1"/>
              </a:buClr>
              <a:buSzPct val="65000"/>
              <a:buFont typeface="Monotype Sorts" charset="0"/>
              <a:buChar char="u"/>
            </a:pPr>
            <a:r>
              <a:rPr lang="en-US" sz="1800" dirty="0">
                <a:latin typeface="Tahoma" charset="0"/>
                <a:ea typeface="ＭＳ Ｐゴシック" charset="0"/>
              </a:rPr>
              <a:t>software</a:t>
            </a:r>
          </a:p>
          <a:p>
            <a:pPr lvl="3">
              <a:buClr>
                <a:schemeClr val="tx1"/>
              </a:buClr>
              <a:buSzPct val="65000"/>
              <a:buFont typeface="Monotype Sorts" charset="0"/>
              <a:buChar char="u"/>
            </a:pPr>
            <a:r>
              <a:rPr lang="en-US" sz="1800" dirty="0">
                <a:latin typeface="Tahoma" charset="0"/>
                <a:ea typeface="ＭＳ Ｐゴシック" charset="0"/>
              </a:rPr>
              <a:t>training</a:t>
            </a:r>
          </a:p>
          <a:p>
            <a:pPr lvl="3">
              <a:buClr>
                <a:schemeClr val="tx1"/>
              </a:buClr>
              <a:buSzPct val="65000"/>
              <a:buFont typeface="Monotype Sorts" charset="0"/>
              <a:buChar char="u"/>
            </a:pPr>
            <a:r>
              <a:rPr lang="en-US" sz="1800" dirty="0">
                <a:latin typeface="Tahoma" charset="0"/>
                <a:ea typeface="ＭＳ Ｐゴシック" charset="0"/>
              </a:rPr>
              <a:t>other products (e.g. datasets, flyers)</a:t>
            </a:r>
          </a:p>
          <a:p>
            <a:pPr lvl="3">
              <a:buClr>
                <a:schemeClr val="tx1"/>
              </a:buClr>
              <a:buSzPct val="65000"/>
              <a:buFont typeface="Monotype Sorts" charset="0"/>
              <a:buChar char="u"/>
            </a:pPr>
            <a:r>
              <a:rPr lang="en-US" sz="1800" dirty="0">
                <a:latin typeface="Tahoma" charset="0"/>
                <a:ea typeface="ＭＳ Ｐゴシック" charset="0"/>
              </a:rPr>
              <a:t>hardware</a:t>
            </a:r>
          </a:p>
          <a:p>
            <a:pPr lvl="3">
              <a:buClr>
                <a:schemeClr val="tx1"/>
              </a:buClr>
              <a:buSzPct val="65000"/>
              <a:buFont typeface="Monotype Sorts" charset="0"/>
              <a:buChar char="u"/>
            </a:pPr>
            <a:endParaRPr lang="en-US" sz="1800" dirty="0">
              <a:latin typeface="Tahoma" charset="0"/>
              <a:ea typeface="ＭＳ Ｐゴシック" charset="0"/>
            </a:endParaRPr>
          </a:p>
          <a:p>
            <a:pPr lvl="2">
              <a:buClr>
                <a:schemeClr val="tx1"/>
              </a:buClr>
              <a:buFontTx/>
              <a:buChar char="•"/>
            </a:pPr>
            <a:r>
              <a:rPr lang="en-US" sz="2000" b="1" dirty="0" smtClean="0">
                <a:solidFill>
                  <a:srgbClr val="3366FF"/>
                </a:solidFill>
                <a:latin typeface="Tahoma" charset="0"/>
                <a:ea typeface="ＭＳ Ｐゴシック" charset="0"/>
              </a:rPr>
              <a:t>deliver</a:t>
            </a:r>
            <a:r>
              <a:rPr lang="en-US" sz="2000" b="1" dirty="0" smtClean="0">
                <a:latin typeface="Tahoma" charset="0"/>
                <a:ea typeface="ＭＳ Ｐゴシック" charset="0"/>
              </a:rPr>
              <a:t> </a:t>
            </a:r>
            <a:r>
              <a:rPr lang="en-US" sz="2000" dirty="0" smtClean="0">
                <a:latin typeface="Tahoma" charset="0"/>
                <a:ea typeface="ＭＳ Ｐゴシック" charset="0"/>
              </a:rPr>
              <a:t>the </a:t>
            </a:r>
            <a:r>
              <a:rPr lang="en-US" sz="2000" dirty="0">
                <a:latin typeface="Tahoma" charset="0"/>
                <a:ea typeface="ＭＳ Ｐゴシック" charset="0"/>
              </a:rPr>
              <a:t>system to the user</a:t>
            </a:r>
          </a:p>
          <a:p>
            <a:pPr lvl="3">
              <a:buClr>
                <a:schemeClr val="tx1"/>
              </a:buClr>
              <a:buSzPct val="65000"/>
              <a:buFont typeface="Monotype Sorts" charset="0"/>
              <a:buChar char="u"/>
            </a:pPr>
            <a:r>
              <a:rPr lang="en-US" sz="1800" dirty="0">
                <a:latin typeface="Tahoma" charset="0"/>
                <a:ea typeface="ＭＳ Ｐゴシック" charset="0"/>
              </a:rPr>
              <a:t>install with backup procedures</a:t>
            </a:r>
          </a:p>
        </p:txBody>
      </p:sp>
    </p:spTree>
  </p:cSld>
  <p:clrMapOvr>
    <a:masterClrMapping/>
  </p:clrMapOvr>
  <p:transition xmlns:p14="http://schemas.microsoft.com/office/powerpoint/2010/mai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2"/>
          <p:cNvSpPr>
            <a:spLocks noGrp="1" noChangeArrowheads="1"/>
          </p:cNvSpPr>
          <p:nvPr>
            <p:ph type="title"/>
          </p:nvPr>
        </p:nvSpPr>
        <p:spPr>
          <a:xfrm>
            <a:off x="685800" y="533400"/>
            <a:ext cx="6540500" cy="685800"/>
          </a:xfrm>
        </p:spPr>
        <p:txBody>
          <a:bodyPr/>
          <a:lstStyle/>
          <a:p>
            <a:r>
              <a:rPr lang="en-US">
                <a:latin typeface="Arial Black" charset="0"/>
                <a:ea typeface="ＭＳ Ｐゴシック" charset="0"/>
                <a:cs typeface="ＭＳ Ｐゴシック" charset="0"/>
              </a:rPr>
              <a:t>Software Evolution</a:t>
            </a:r>
          </a:p>
        </p:txBody>
      </p:sp>
      <p:sp>
        <p:nvSpPr>
          <p:cNvPr id="12290" name="Rectangle 3"/>
          <p:cNvSpPr>
            <a:spLocks noGrp="1" noChangeArrowheads="1"/>
          </p:cNvSpPr>
          <p:nvPr>
            <p:ph type="body" idx="1"/>
          </p:nvPr>
        </p:nvSpPr>
        <p:spPr>
          <a:xfrm>
            <a:off x="892175" y="1752600"/>
            <a:ext cx="8001000" cy="3733800"/>
          </a:xfrm>
        </p:spPr>
        <p:txBody>
          <a:bodyPr/>
          <a:lstStyle/>
          <a:p>
            <a:pPr marL="285750" indent="-285750">
              <a:spcBef>
                <a:spcPts val="600"/>
              </a:spcBef>
              <a:buFont typeface="Monotype Sorts" charset="0"/>
              <a:buNone/>
            </a:pPr>
            <a:r>
              <a:rPr lang="en-US" sz="2400" u="sng">
                <a:solidFill>
                  <a:schemeClr val="folHlink"/>
                </a:solidFill>
                <a:latin typeface="Tahoma" charset="0"/>
                <a:ea typeface="ＭＳ Ｐゴシック" charset="0"/>
                <a:cs typeface="ＭＳ Ｐゴシック" charset="0"/>
              </a:rPr>
              <a:t>Lehman</a:t>
            </a:r>
            <a:r>
              <a:rPr lang="ja-JP" altLang="en-US" sz="2400" u="sng">
                <a:solidFill>
                  <a:schemeClr val="folHlink"/>
                </a:solidFill>
                <a:latin typeface="Tahoma" charset="0"/>
                <a:ea typeface="ＭＳ Ｐゴシック" charset="0"/>
                <a:cs typeface="ＭＳ Ｐゴシック" charset="0"/>
              </a:rPr>
              <a:t>’</a:t>
            </a:r>
            <a:r>
              <a:rPr lang="en-US" altLang="ja-JP" sz="2400" u="sng">
                <a:solidFill>
                  <a:schemeClr val="folHlink"/>
                </a:solidFill>
                <a:latin typeface="Tahoma" charset="0"/>
                <a:ea typeface="ＭＳ Ｐゴシック" charset="0"/>
                <a:cs typeface="ＭＳ Ｐゴシック" charset="0"/>
              </a:rPr>
              <a:t>s 8 Laws:</a:t>
            </a:r>
          </a:p>
          <a:p>
            <a:pPr marL="285750" indent="-285750">
              <a:spcBef>
                <a:spcPts val="600"/>
              </a:spcBef>
              <a:buFontTx/>
              <a:buChar char="•"/>
            </a:pPr>
            <a:r>
              <a:rPr lang="en-US" sz="2000">
                <a:solidFill>
                  <a:schemeClr val="folHlink"/>
                </a:solidFill>
                <a:latin typeface="Tahoma" charset="0"/>
                <a:ea typeface="ＭＳ Ｐゴシック" charset="0"/>
                <a:cs typeface="ＭＳ Ｐゴシック" charset="0"/>
              </a:rPr>
              <a:t>The Law of Continuing Change (1974)</a:t>
            </a:r>
            <a:endParaRPr lang="en-US" sz="2000">
              <a:latin typeface="Tahoma" charset="0"/>
              <a:ea typeface="ＭＳ Ｐゴシック" charset="0"/>
              <a:cs typeface="ＭＳ Ｐゴシック" charset="0"/>
            </a:endParaRPr>
          </a:p>
          <a:p>
            <a:pPr marL="285750" indent="-285750">
              <a:spcBef>
                <a:spcPts val="600"/>
              </a:spcBef>
              <a:buFontTx/>
              <a:buChar char="•"/>
            </a:pPr>
            <a:r>
              <a:rPr lang="en-US" sz="2000">
                <a:solidFill>
                  <a:schemeClr val="folHlink"/>
                </a:solidFill>
                <a:latin typeface="Tahoma" charset="0"/>
                <a:ea typeface="ＭＳ Ｐゴシック" charset="0"/>
                <a:cs typeface="ＭＳ Ｐゴシック" charset="0"/>
              </a:rPr>
              <a:t>The Law of Increasing Complexity (1974)</a:t>
            </a:r>
            <a:r>
              <a:rPr lang="en-US" sz="2000">
                <a:latin typeface="Tahoma" charset="0"/>
                <a:ea typeface="ＭＳ Ｐゴシック" charset="0"/>
                <a:cs typeface="ＭＳ Ｐゴシック" charset="0"/>
              </a:rPr>
              <a:t> </a:t>
            </a:r>
          </a:p>
          <a:p>
            <a:pPr marL="285750" indent="-285750">
              <a:spcBef>
                <a:spcPts val="600"/>
              </a:spcBef>
              <a:buFontTx/>
              <a:buChar char="•"/>
            </a:pPr>
            <a:r>
              <a:rPr lang="en-US" sz="2000">
                <a:solidFill>
                  <a:schemeClr val="folHlink"/>
                </a:solidFill>
                <a:latin typeface="Tahoma" charset="0"/>
                <a:ea typeface="ＭＳ Ｐゴシック" charset="0"/>
                <a:cs typeface="ＭＳ Ｐゴシック" charset="0"/>
              </a:rPr>
              <a:t>The Law of Self Regulation (1974)</a:t>
            </a:r>
            <a:endParaRPr lang="en-US" sz="2000">
              <a:latin typeface="Tahoma" charset="0"/>
              <a:ea typeface="ＭＳ Ｐゴシック" charset="0"/>
              <a:cs typeface="ＭＳ Ｐゴシック" charset="0"/>
            </a:endParaRPr>
          </a:p>
          <a:p>
            <a:pPr marL="285750" indent="-285750">
              <a:spcBef>
                <a:spcPts val="600"/>
              </a:spcBef>
              <a:buFontTx/>
              <a:buChar char="•"/>
            </a:pPr>
            <a:r>
              <a:rPr lang="en-US" sz="2000">
                <a:solidFill>
                  <a:schemeClr val="folHlink"/>
                </a:solidFill>
                <a:latin typeface="Tahoma" charset="0"/>
                <a:ea typeface="ＭＳ Ｐゴシック" charset="0"/>
                <a:cs typeface="ＭＳ Ｐゴシック" charset="0"/>
              </a:rPr>
              <a:t>The Law of Conservation of Organizational Stability (1980)</a:t>
            </a:r>
            <a:r>
              <a:rPr lang="en-US" sz="2000">
                <a:latin typeface="Tahoma" charset="0"/>
                <a:ea typeface="ＭＳ Ｐゴシック" charset="0"/>
                <a:cs typeface="ＭＳ Ｐゴシック" charset="0"/>
              </a:rPr>
              <a:t> </a:t>
            </a:r>
          </a:p>
          <a:p>
            <a:pPr marL="285750" indent="-285750">
              <a:spcBef>
                <a:spcPts val="600"/>
              </a:spcBef>
              <a:buFontTx/>
              <a:buChar char="•"/>
            </a:pPr>
            <a:r>
              <a:rPr lang="en-US" sz="2000">
                <a:solidFill>
                  <a:schemeClr val="folHlink"/>
                </a:solidFill>
                <a:latin typeface="Tahoma" charset="0"/>
                <a:ea typeface="ＭＳ Ｐゴシック" charset="0"/>
                <a:cs typeface="ＭＳ Ｐゴシック" charset="0"/>
              </a:rPr>
              <a:t>The Law of Conservation of Familiarity (1980)</a:t>
            </a:r>
            <a:endParaRPr lang="en-US" sz="2000">
              <a:latin typeface="Tahoma" charset="0"/>
              <a:ea typeface="ＭＳ Ｐゴシック" charset="0"/>
              <a:cs typeface="ＭＳ Ｐゴシック" charset="0"/>
            </a:endParaRPr>
          </a:p>
          <a:p>
            <a:pPr marL="285750" indent="-285750">
              <a:spcBef>
                <a:spcPts val="600"/>
              </a:spcBef>
              <a:buFontTx/>
              <a:buChar char="•"/>
            </a:pPr>
            <a:r>
              <a:rPr lang="en-US" sz="2000">
                <a:solidFill>
                  <a:schemeClr val="folHlink"/>
                </a:solidFill>
                <a:latin typeface="Tahoma" charset="0"/>
                <a:ea typeface="ＭＳ Ｐゴシック" charset="0"/>
                <a:cs typeface="ＭＳ Ｐゴシック" charset="0"/>
              </a:rPr>
              <a:t>The Law of Continuing Growth (1980)</a:t>
            </a:r>
            <a:endParaRPr lang="en-US" sz="2000">
              <a:latin typeface="Tahoma" charset="0"/>
              <a:ea typeface="ＭＳ Ｐゴシック" charset="0"/>
              <a:cs typeface="ＭＳ Ｐゴシック" charset="0"/>
            </a:endParaRPr>
          </a:p>
          <a:p>
            <a:pPr marL="285750" indent="-285750">
              <a:spcBef>
                <a:spcPts val="600"/>
              </a:spcBef>
              <a:buFontTx/>
              <a:buChar char="•"/>
            </a:pPr>
            <a:r>
              <a:rPr lang="en-US" sz="2000">
                <a:solidFill>
                  <a:schemeClr val="folHlink"/>
                </a:solidFill>
                <a:latin typeface="Tahoma" charset="0"/>
                <a:ea typeface="ＭＳ Ｐゴシック" charset="0"/>
                <a:cs typeface="ＭＳ Ｐゴシック" charset="0"/>
              </a:rPr>
              <a:t>The Law of Declining Quality (1996)</a:t>
            </a:r>
            <a:endParaRPr lang="en-US" sz="2000">
              <a:latin typeface="Tahoma" charset="0"/>
              <a:ea typeface="ＭＳ Ｐゴシック" charset="0"/>
              <a:cs typeface="ＭＳ Ｐゴシック" charset="0"/>
            </a:endParaRPr>
          </a:p>
          <a:p>
            <a:pPr marL="285750" indent="-285750">
              <a:spcBef>
                <a:spcPts val="600"/>
              </a:spcBef>
              <a:buFontTx/>
              <a:buChar char="•"/>
            </a:pPr>
            <a:r>
              <a:rPr lang="en-US" sz="2000">
                <a:solidFill>
                  <a:schemeClr val="folHlink"/>
                </a:solidFill>
                <a:latin typeface="Tahoma" charset="0"/>
                <a:ea typeface="ＭＳ Ｐゴシック" charset="0"/>
                <a:cs typeface="ＭＳ Ｐゴシック" charset="0"/>
              </a:rPr>
              <a:t>The Feedback System Law (1996)</a:t>
            </a:r>
            <a:endParaRPr lang="en-US" sz="2000" b="1">
              <a:latin typeface="Arial" charset="0"/>
              <a:ea typeface="ＭＳ Ｐゴシック" charset="0"/>
              <a:cs typeface="ＭＳ Ｐゴシック" charset="0"/>
            </a:endParaRPr>
          </a:p>
        </p:txBody>
      </p:sp>
      <p:sp>
        <p:nvSpPr>
          <p:cNvPr id="12291" name="Text Box 4"/>
          <p:cNvSpPr txBox="1">
            <a:spLocks noChangeArrowheads="1"/>
          </p:cNvSpPr>
          <p:nvPr/>
        </p:nvSpPr>
        <p:spPr bwMode="auto">
          <a:xfrm>
            <a:off x="957263" y="5614988"/>
            <a:ext cx="7537450"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nSpc>
                <a:spcPct val="90000"/>
              </a:lnSpc>
              <a:spcBef>
                <a:spcPct val="50000"/>
              </a:spcBef>
            </a:pPr>
            <a:r>
              <a:rPr lang="en-US" sz="1200" b="1">
                <a:latin typeface="Arial" charset="0"/>
              </a:rPr>
              <a:t>Source:  Lehman, M., et al, </a:t>
            </a:r>
            <a:r>
              <a:rPr lang="ja-JP" altLang="en-US" sz="1200" b="1">
                <a:latin typeface="Arial" charset="0"/>
              </a:rPr>
              <a:t>“</a:t>
            </a:r>
            <a:r>
              <a:rPr lang="en-US" altLang="ja-JP" sz="1200" b="1">
                <a:latin typeface="Arial" charset="0"/>
              </a:rPr>
              <a:t>Metrics and Laws of Software Evolution—The Nineties View,</a:t>
            </a:r>
            <a:r>
              <a:rPr lang="ja-JP" altLang="en-US" sz="1200" b="1">
                <a:latin typeface="Arial" charset="0"/>
              </a:rPr>
              <a:t>”</a:t>
            </a:r>
            <a:r>
              <a:rPr lang="en-US" altLang="ja-JP" sz="1200" b="1">
                <a:latin typeface="Arial" charset="0"/>
              </a:rPr>
              <a:t> </a:t>
            </a:r>
            <a:r>
              <a:rPr lang="en-US" altLang="ja-JP" sz="1200" b="1" i="1">
                <a:latin typeface="Arial" charset="0"/>
              </a:rPr>
              <a:t>Proceedings of the 4th International Software Metrics Symposium (METRICS '97),</a:t>
            </a:r>
            <a:r>
              <a:rPr lang="en-US" altLang="ja-JP" sz="1200" b="1">
                <a:latin typeface="Arial" charset="0"/>
              </a:rPr>
              <a:t> IEEE, 1997, can be downloaded from</a:t>
            </a:r>
            <a:r>
              <a:rPr lang="en-US" altLang="ja-JP" sz="1200" b="1">
                <a:solidFill>
                  <a:schemeClr val="bg1"/>
                </a:solidFill>
                <a:latin typeface="Arial" charset="0"/>
              </a:rPr>
              <a:t>: </a:t>
            </a:r>
            <a:r>
              <a:rPr lang="en-US" altLang="ja-JP" sz="1200" b="1" u="sng">
                <a:solidFill>
                  <a:schemeClr val="bg1"/>
                </a:solidFill>
                <a:latin typeface="Arial" charset="0"/>
                <a:hlinkClick r:id="rId3"/>
              </a:rPr>
              <a:t>http://www.ece.utexas.edu/~perry/work/papers/feast1.pdf</a:t>
            </a:r>
            <a:endParaRPr lang="en-US" sz="1200" b="1" u="sng">
              <a:solidFill>
                <a:schemeClr val="bg1"/>
              </a:solidFill>
              <a:latin typeface="Arial" charset="0"/>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Rectangle 2"/>
          <p:cNvSpPr>
            <a:spLocks noGrp="1" noChangeArrowheads="1"/>
          </p:cNvSpPr>
          <p:nvPr>
            <p:ph type="title"/>
          </p:nvPr>
        </p:nvSpPr>
        <p:spPr>
          <a:xfrm>
            <a:off x="152400" y="228600"/>
            <a:ext cx="8839200" cy="1143000"/>
          </a:xfrm>
          <a:noFill/>
        </p:spPr>
        <p:txBody>
          <a:bodyPr/>
          <a:lstStyle/>
          <a:p>
            <a:r>
              <a:rPr lang="en-US" sz="3600">
                <a:latin typeface="Arial Black" charset="0"/>
                <a:ea typeface="ＭＳ Ｐゴシック" charset="0"/>
                <a:cs typeface="ＭＳ Ｐゴシック" charset="0"/>
              </a:rPr>
              <a:t>Software Maintenance Process </a:t>
            </a:r>
          </a:p>
        </p:txBody>
      </p:sp>
      <p:sp>
        <p:nvSpPr>
          <p:cNvPr id="120834" name="Rectangle 3"/>
          <p:cNvSpPr>
            <a:spLocks noGrp="1" noChangeArrowheads="1"/>
          </p:cNvSpPr>
          <p:nvPr>
            <p:ph type="body" idx="1"/>
          </p:nvPr>
        </p:nvSpPr>
        <p:spPr>
          <a:xfrm>
            <a:off x="323850" y="1873250"/>
            <a:ext cx="8686800" cy="4724400"/>
          </a:xfrm>
          <a:noFill/>
        </p:spPr>
        <p:txBody>
          <a:bodyPr/>
          <a:lstStyle/>
          <a:p>
            <a:pPr>
              <a:lnSpc>
                <a:spcPct val="90000"/>
              </a:lnSpc>
              <a:buFont typeface="Monotype Sorts" charset="0"/>
              <a:buNone/>
            </a:pPr>
            <a:r>
              <a:rPr lang="en-US" sz="2800" b="1" dirty="0">
                <a:latin typeface="Tahoma" charset="0"/>
                <a:ea typeface="ＭＳ Ｐゴシック" charset="0"/>
                <a:cs typeface="ＭＳ Ｐゴシック" charset="0"/>
              </a:rPr>
              <a:t>Summary</a:t>
            </a:r>
          </a:p>
          <a:p>
            <a:pPr lvl="1">
              <a:lnSpc>
                <a:spcPct val="90000"/>
              </a:lnSpc>
              <a:buClr>
                <a:schemeClr val="tx1"/>
              </a:buClr>
              <a:buFont typeface="Wingdings" charset="0"/>
              <a:buChar char="§"/>
            </a:pPr>
            <a:r>
              <a:rPr lang="en-US" sz="2400" dirty="0">
                <a:latin typeface="Tahoma" charset="0"/>
                <a:ea typeface="ＭＳ Ｐゴシック" charset="0"/>
              </a:rPr>
              <a:t>t</a:t>
            </a:r>
            <a:r>
              <a:rPr lang="en-US" sz="2400" dirty="0" smtClean="0">
                <a:latin typeface="Tahoma" charset="0"/>
                <a:ea typeface="ＭＳ Ｐゴシック" charset="0"/>
              </a:rPr>
              <a:t>here </a:t>
            </a:r>
            <a:r>
              <a:rPr lang="en-US" sz="2400" dirty="0">
                <a:latin typeface="Tahoma" charset="0"/>
                <a:ea typeface="ＭＳ Ｐゴシック" charset="0"/>
              </a:rPr>
              <a:t>are 4 different </a:t>
            </a:r>
            <a:r>
              <a:rPr lang="en-US" sz="2400" b="1" dirty="0">
                <a:solidFill>
                  <a:srgbClr val="3366FF"/>
                </a:solidFill>
                <a:latin typeface="Tahoma" charset="0"/>
                <a:ea typeface="ＭＳ Ｐゴシック" charset="0"/>
              </a:rPr>
              <a:t>types of maintenance</a:t>
            </a:r>
          </a:p>
          <a:p>
            <a:pPr lvl="2">
              <a:lnSpc>
                <a:spcPct val="90000"/>
              </a:lnSpc>
              <a:buClr>
                <a:schemeClr val="tx1"/>
              </a:buClr>
              <a:buFont typeface="Wingdings" charset="0"/>
              <a:buChar char="§"/>
            </a:pPr>
            <a:r>
              <a:rPr lang="en-US" sz="2000" dirty="0">
                <a:latin typeface="Tahoma" charset="0"/>
                <a:ea typeface="ＭＳ Ｐゴシック" charset="0"/>
              </a:rPr>
              <a:t>corrective, adaptive, perfective, preventive</a:t>
            </a:r>
          </a:p>
          <a:p>
            <a:pPr lvl="1">
              <a:lnSpc>
                <a:spcPct val="90000"/>
              </a:lnSpc>
              <a:buClr>
                <a:schemeClr val="tx1"/>
              </a:buClr>
              <a:buFont typeface="Wingdings" charset="0"/>
              <a:buChar char="§"/>
            </a:pPr>
            <a:r>
              <a:rPr lang="en-US" sz="2400" b="1" dirty="0">
                <a:solidFill>
                  <a:srgbClr val="3366FF"/>
                </a:solidFill>
                <a:latin typeface="Tahoma" charset="0"/>
                <a:ea typeface="ＭＳ Ｐゴシック" charset="0"/>
              </a:rPr>
              <a:t>s</a:t>
            </a:r>
            <a:r>
              <a:rPr lang="en-US" sz="2400" b="1" dirty="0" smtClean="0">
                <a:solidFill>
                  <a:srgbClr val="3366FF"/>
                </a:solidFill>
                <a:latin typeface="Tahoma" charset="0"/>
                <a:ea typeface="ＭＳ Ｐゴシック" charset="0"/>
              </a:rPr>
              <a:t>oftware </a:t>
            </a:r>
            <a:r>
              <a:rPr lang="en-US" sz="2400" b="1" dirty="0">
                <a:solidFill>
                  <a:srgbClr val="3366FF"/>
                </a:solidFill>
                <a:latin typeface="Tahoma" charset="0"/>
                <a:ea typeface="ＭＳ Ｐゴシック" charset="0"/>
              </a:rPr>
              <a:t>understanding</a:t>
            </a:r>
            <a:r>
              <a:rPr lang="en-US" sz="2400" dirty="0">
                <a:solidFill>
                  <a:srgbClr val="3366FF"/>
                </a:solidFill>
                <a:latin typeface="Tahoma" charset="0"/>
                <a:ea typeface="ＭＳ Ｐゴシック" charset="0"/>
              </a:rPr>
              <a:t> </a:t>
            </a:r>
            <a:r>
              <a:rPr lang="en-US" sz="2400" dirty="0">
                <a:latin typeface="Tahoma" charset="0"/>
                <a:ea typeface="ＭＳ Ｐゴシック" charset="0"/>
              </a:rPr>
              <a:t>is an essential component</a:t>
            </a:r>
            <a:br>
              <a:rPr lang="en-US" sz="2400" dirty="0">
                <a:latin typeface="Tahoma" charset="0"/>
                <a:ea typeface="ＭＳ Ｐゴシック" charset="0"/>
              </a:rPr>
            </a:br>
            <a:r>
              <a:rPr lang="en-US" sz="2400" dirty="0">
                <a:latin typeface="Tahoma" charset="0"/>
                <a:ea typeface="ＭＳ Ｐゴシック" charset="0"/>
              </a:rPr>
              <a:t>of maintenance (we will see how to do that next)</a:t>
            </a:r>
          </a:p>
          <a:p>
            <a:pPr lvl="1">
              <a:lnSpc>
                <a:spcPct val="90000"/>
              </a:lnSpc>
              <a:buClr>
                <a:schemeClr val="tx1"/>
              </a:buClr>
              <a:buFont typeface="Wingdings" charset="0"/>
              <a:buChar char="§"/>
            </a:pPr>
            <a:r>
              <a:rPr lang="en-US" sz="2400" dirty="0">
                <a:latin typeface="Tahoma" charset="0"/>
                <a:ea typeface="ＭＳ Ｐゴシック" charset="0"/>
              </a:rPr>
              <a:t>t</a:t>
            </a:r>
            <a:r>
              <a:rPr lang="en-US" sz="2400" dirty="0" smtClean="0">
                <a:latin typeface="Tahoma" charset="0"/>
                <a:ea typeface="ＭＳ Ｐゴシック" charset="0"/>
              </a:rPr>
              <a:t>here </a:t>
            </a:r>
            <a:r>
              <a:rPr lang="en-US" sz="2400" dirty="0">
                <a:latin typeface="Tahoma" charset="0"/>
                <a:ea typeface="ＭＳ Ｐゴシック" charset="0"/>
              </a:rPr>
              <a:t>is a clearly-defined maintenance </a:t>
            </a:r>
            <a:r>
              <a:rPr lang="en-US" sz="2400" b="1" dirty="0">
                <a:solidFill>
                  <a:srgbClr val="3366FF"/>
                </a:solidFill>
                <a:latin typeface="Tahoma" charset="0"/>
                <a:ea typeface="ＭＳ Ｐゴシック" charset="0"/>
              </a:rPr>
              <a:t>process</a:t>
            </a:r>
          </a:p>
          <a:p>
            <a:pPr lvl="2">
              <a:lnSpc>
                <a:spcPct val="90000"/>
              </a:lnSpc>
              <a:buClr>
                <a:schemeClr val="tx1"/>
              </a:buClr>
              <a:buFont typeface="Wingdings" charset="0"/>
              <a:buChar char="§"/>
            </a:pPr>
            <a:r>
              <a:rPr lang="en-US" sz="2000" dirty="0">
                <a:latin typeface="Tahoma" charset="0"/>
                <a:ea typeface="ＭＳ Ｐゴシック" charset="0"/>
              </a:rPr>
              <a:t>seven-step procedure</a:t>
            </a:r>
          </a:p>
          <a:p>
            <a:pPr lvl="1">
              <a:lnSpc>
                <a:spcPct val="90000"/>
              </a:lnSpc>
              <a:buClr>
                <a:schemeClr val="tx1"/>
              </a:buClr>
              <a:buFont typeface="Wingdings" charset="0"/>
              <a:buChar char="§"/>
            </a:pPr>
            <a:r>
              <a:rPr lang="en-US" sz="2400" dirty="0">
                <a:latin typeface="Tahoma" charset="0"/>
                <a:ea typeface="ＭＳ Ｐゴシック" charset="0"/>
              </a:rPr>
              <a:t>i</a:t>
            </a:r>
            <a:r>
              <a:rPr lang="en-US" sz="2400" dirty="0" smtClean="0">
                <a:latin typeface="Tahoma" charset="0"/>
                <a:ea typeface="ＭＳ Ｐゴシック" charset="0"/>
              </a:rPr>
              <a:t>t </a:t>
            </a:r>
            <a:r>
              <a:rPr lang="en-US" sz="2400" dirty="0">
                <a:latin typeface="Tahoma" charset="0"/>
                <a:ea typeface="ＭＳ Ｐゴシック" charset="0"/>
              </a:rPr>
              <a:t>is all a </a:t>
            </a:r>
            <a:r>
              <a:rPr lang="en-US" sz="2400" b="1" dirty="0">
                <a:solidFill>
                  <a:srgbClr val="3366FF"/>
                </a:solidFill>
                <a:latin typeface="Tahoma" charset="0"/>
                <a:ea typeface="ＭＳ Ｐゴシック" charset="0"/>
              </a:rPr>
              <a:t>costs-</a:t>
            </a:r>
            <a:r>
              <a:rPr lang="en-US" sz="2400" b="1" dirty="0" err="1">
                <a:solidFill>
                  <a:srgbClr val="3366FF"/>
                </a:solidFill>
                <a:latin typeface="Tahoma" charset="0"/>
                <a:ea typeface="ＭＳ Ｐゴシック" charset="0"/>
              </a:rPr>
              <a:t>vs</a:t>
            </a:r>
            <a:r>
              <a:rPr lang="en-US" sz="2400" b="1" dirty="0">
                <a:solidFill>
                  <a:srgbClr val="3366FF"/>
                </a:solidFill>
                <a:latin typeface="Tahoma" charset="0"/>
                <a:ea typeface="ＭＳ Ｐゴシック" charset="0"/>
              </a:rPr>
              <a:t>-benefits </a:t>
            </a:r>
            <a:r>
              <a:rPr lang="en-US" sz="2400" dirty="0">
                <a:latin typeface="Tahoma" charset="0"/>
                <a:ea typeface="ＭＳ Ｐゴシック" charset="0"/>
              </a:rPr>
              <a:t>calculation</a:t>
            </a:r>
          </a:p>
          <a:p>
            <a:pPr lvl="2">
              <a:lnSpc>
                <a:spcPct val="90000"/>
              </a:lnSpc>
              <a:buClr>
                <a:schemeClr val="tx1"/>
              </a:buClr>
              <a:buFont typeface="Wingdings" charset="0"/>
              <a:buChar char="§"/>
            </a:pPr>
            <a:r>
              <a:rPr lang="en-US" sz="2000" dirty="0">
                <a:latin typeface="Tahoma" charset="0"/>
                <a:ea typeface="ＭＳ Ｐゴシック" charset="0"/>
              </a:rPr>
              <a:t>evaluating benefits: application/domain dependent!</a:t>
            </a:r>
          </a:p>
          <a:p>
            <a:pPr lvl="2">
              <a:lnSpc>
                <a:spcPct val="90000"/>
              </a:lnSpc>
              <a:buClr>
                <a:schemeClr val="tx1"/>
              </a:buClr>
              <a:buFont typeface="Wingdings" charset="0"/>
              <a:buChar char="§"/>
            </a:pPr>
            <a:r>
              <a:rPr lang="en-US" sz="2000" dirty="0">
                <a:latin typeface="Tahoma" charset="0"/>
                <a:ea typeface="ＭＳ Ｐゴシック" charset="0"/>
              </a:rPr>
              <a:t>evaluating costs: use impact analysis and software metrics</a:t>
            </a:r>
          </a:p>
          <a:p>
            <a:pPr lvl="2">
              <a:lnSpc>
                <a:spcPct val="90000"/>
              </a:lnSpc>
              <a:buClr>
                <a:schemeClr val="tx1"/>
              </a:buClr>
              <a:buFont typeface="Wingdings" charset="0"/>
              <a:buChar char="§"/>
            </a:pPr>
            <a:endParaRPr lang="en-US" sz="2000" dirty="0">
              <a:latin typeface="Tahoma" charset="0"/>
              <a:ea typeface="ＭＳ Ｐゴシック" charset="0"/>
            </a:endParaRPr>
          </a:p>
          <a:p>
            <a:pPr>
              <a:lnSpc>
                <a:spcPct val="90000"/>
              </a:lnSpc>
              <a:buClr>
                <a:schemeClr val="tx1"/>
              </a:buClr>
              <a:buFont typeface="Wingdings" charset="0"/>
              <a:buNone/>
            </a:pPr>
            <a:r>
              <a:rPr lang="en-US" sz="2800" b="1" dirty="0">
                <a:latin typeface="Tahoma" charset="0"/>
                <a:ea typeface="ＭＳ Ｐゴシック" charset="0"/>
                <a:cs typeface="ＭＳ Ｐゴシック" charset="0"/>
              </a:rPr>
              <a:t>We will discuss the cost-evaluation next</a:t>
            </a:r>
          </a:p>
        </p:txBody>
      </p:sp>
    </p:spTree>
  </p:cSld>
  <p:clrMapOvr>
    <a:masterClrMapping/>
  </p:clrMapOvr>
  <p:transition xmlns:p14="http://schemas.microsoft.com/office/powerpoint/2010/mai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ChangeArrowheads="1"/>
          </p:cNvSpPr>
          <p:nvPr>
            <p:ph type="title"/>
          </p:nvPr>
        </p:nvSpPr>
        <p:spPr>
          <a:xfrm>
            <a:off x="406400" y="228600"/>
            <a:ext cx="7772400" cy="990600"/>
          </a:xfrm>
        </p:spPr>
        <p:txBody>
          <a:bodyPr/>
          <a:lstStyle/>
          <a:p>
            <a:r>
              <a:rPr lang="en-US">
                <a:latin typeface="Arial Black" charset="0"/>
                <a:ea typeface="ＭＳ Ｐゴシック" charset="0"/>
                <a:cs typeface="ＭＳ Ｐゴシック" charset="0"/>
              </a:rPr>
              <a:t>Lehman</a:t>
            </a:r>
            <a:r>
              <a:rPr lang="ja-JP" altLang="en-US">
                <a:latin typeface="Arial Black" charset="0"/>
                <a:ea typeface="ＭＳ Ｐゴシック" charset="0"/>
                <a:cs typeface="ＭＳ Ｐゴシック" charset="0"/>
              </a:rPr>
              <a:t>’</a:t>
            </a:r>
            <a:r>
              <a:rPr lang="en-US" altLang="ja-JP">
                <a:latin typeface="Arial Black" charset="0"/>
                <a:ea typeface="ＭＳ Ｐゴシック" charset="0"/>
                <a:cs typeface="ＭＳ Ｐゴシック" charset="0"/>
              </a:rPr>
              <a:t>s Laws:</a:t>
            </a:r>
            <a:endParaRPr lang="en-AU">
              <a:latin typeface="Arial Black" charset="0"/>
              <a:ea typeface="ＭＳ Ｐゴシック" charset="0"/>
              <a:cs typeface="ＭＳ Ｐゴシック" charset="0"/>
            </a:endParaRPr>
          </a:p>
        </p:txBody>
      </p:sp>
      <p:graphicFrame>
        <p:nvGraphicFramePr>
          <p:cNvPr id="101438" name="Group 62"/>
          <p:cNvGraphicFramePr>
            <a:graphicFrameLocks noGrp="1"/>
          </p:cNvGraphicFramePr>
          <p:nvPr>
            <p:ph type="tbl" idx="1"/>
            <p:extLst>
              <p:ext uri="{D42A27DB-BD31-4B8C-83A1-F6EECF244321}">
                <p14:modId xmlns:p14="http://schemas.microsoft.com/office/powerpoint/2010/main" val="1231329132"/>
              </p:ext>
            </p:extLst>
          </p:nvPr>
        </p:nvGraphicFramePr>
        <p:xfrm>
          <a:off x="457200" y="1524000"/>
          <a:ext cx="8178800" cy="5118120"/>
        </p:xfrm>
        <a:graphic>
          <a:graphicData uri="http://schemas.openxmlformats.org/drawingml/2006/table">
            <a:tbl>
              <a:tblPr/>
              <a:tblGrid>
                <a:gridCol w="3276600"/>
                <a:gridCol w="4902200"/>
              </a:tblGrid>
              <a:tr h="533359">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800" b="1" i="0" u="none" strike="noStrike" cap="none" normalizeH="0" baseline="0">
                          <a:ln>
                            <a:noFill/>
                          </a:ln>
                          <a:solidFill>
                            <a:schemeClr val="tx1"/>
                          </a:solidFill>
                          <a:effectLst/>
                          <a:latin typeface="Tahoma" charset="0"/>
                          <a:ea typeface="ＭＳ Ｐゴシック" charset="0"/>
                          <a:cs typeface="ＭＳ Ｐゴシック" charset="0"/>
                        </a:rPr>
                        <a:t>Law</a:t>
                      </a:r>
                      <a:endParaRPr kumimoji="0" lang="en-AU" sz="2800" b="1"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800" b="1" i="0" u="none" strike="noStrike" cap="none" normalizeH="0" baseline="0">
                          <a:ln>
                            <a:noFill/>
                          </a:ln>
                          <a:solidFill>
                            <a:schemeClr val="tx1"/>
                          </a:solidFill>
                          <a:effectLst/>
                          <a:latin typeface="Tahoma" charset="0"/>
                          <a:ea typeface="ＭＳ Ｐゴシック" charset="0"/>
                          <a:cs typeface="ＭＳ Ｐゴシック" charset="0"/>
                        </a:rPr>
                        <a:t>Description</a:t>
                      </a:r>
                      <a:endParaRPr kumimoji="0" lang="en-AU" sz="2800" b="1"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3204">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000" b="0" i="0" u="none" strike="noStrike" cap="none" normalizeH="0" baseline="0">
                          <a:ln>
                            <a:noFill/>
                          </a:ln>
                          <a:solidFill>
                            <a:schemeClr val="tx1"/>
                          </a:solidFill>
                          <a:effectLst/>
                          <a:latin typeface="Tahoma" charset="0"/>
                          <a:ea typeface="ＭＳ Ｐゴシック" charset="0"/>
                          <a:cs typeface="ＭＳ Ｐゴシック" charset="0"/>
                        </a:rPr>
                        <a:t>Continuing change</a:t>
                      </a:r>
                      <a:endParaRPr kumimoji="0" lang="en-AU" sz="20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1600" b="0" i="0" u="none" strike="noStrike" cap="none" normalizeH="0" baseline="0">
                          <a:ln>
                            <a:noFill/>
                          </a:ln>
                          <a:solidFill>
                            <a:schemeClr val="tx1"/>
                          </a:solidFill>
                          <a:effectLst/>
                          <a:latin typeface="Tahoma" charset="0"/>
                          <a:ea typeface="ＭＳ Ｐゴシック" charset="0"/>
                          <a:cs typeface="ＭＳ Ｐゴシック" charset="0"/>
                        </a:rPr>
                        <a:t>A program must </a:t>
                      </a:r>
                      <a:r>
                        <a:rPr kumimoji="0" lang="en-US" sz="1600" b="1" i="0" u="none" strike="noStrike" cap="none" normalizeH="0" baseline="0">
                          <a:ln>
                            <a:noFill/>
                          </a:ln>
                          <a:solidFill>
                            <a:schemeClr val="tx1"/>
                          </a:solidFill>
                          <a:effectLst/>
                          <a:latin typeface="Tahoma" charset="0"/>
                          <a:ea typeface="ＭＳ Ｐゴシック" charset="0"/>
                          <a:cs typeface="ＭＳ Ｐゴシック" charset="0"/>
                        </a:rPr>
                        <a:t>change </a:t>
                      </a:r>
                      <a:r>
                        <a:rPr kumimoji="0" lang="en-US" sz="1600" b="0" i="0" u="none" strike="noStrike" cap="none" normalizeH="0" baseline="0">
                          <a:ln>
                            <a:noFill/>
                          </a:ln>
                          <a:solidFill>
                            <a:schemeClr val="tx1"/>
                          </a:solidFill>
                          <a:effectLst/>
                          <a:latin typeface="Tahoma" charset="0"/>
                          <a:ea typeface="ＭＳ Ｐゴシック" charset="0"/>
                          <a:cs typeface="ＭＳ Ｐゴシック" charset="0"/>
                        </a:rPr>
                        <a:t>or become progressively less </a:t>
                      </a:r>
                      <a:r>
                        <a:rPr kumimoji="0" lang="en-US" sz="1600" b="1" i="0" u="none" strike="noStrike" cap="none" normalizeH="0" baseline="0">
                          <a:ln>
                            <a:noFill/>
                          </a:ln>
                          <a:solidFill>
                            <a:schemeClr val="tx1"/>
                          </a:solidFill>
                          <a:effectLst/>
                          <a:latin typeface="Tahoma" charset="0"/>
                          <a:ea typeface="ＭＳ Ｐゴシック" charset="0"/>
                          <a:cs typeface="ＭＳ Ｐゴシック" charset="0"/>
                        </a:rPr>
                        <a:t>useful</a:t>
                      </a:r>
                      <a:endParaRPr kumimoji="0" lang="en-AU" sz="1600" b="1"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3204">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000" b="0" i="0" u="none" strike="noStrike" cap="none" normalizeH="0" baseline="0">
                          <a:ln>
                            <a:noFill/>
                          </a:ln>
                          <a:solidFill>
                            <a:schemeClr val="tx1"/>
                          </a:solidFill>
                          <a:effectLst/>
                          <a:latin typeface="Tahoma" charset="0"/>
                          <a:ea typeface="ＭＳ Ｐゴシック" charset="0"/>
                          <a:cs typeface="ＭＳ Ｐゴシック" charset="0"/>
                        </a:rPr>
                        <a:t>Increasing complexity</a:t>
                      </a:r>
                      <a:endParaRPr kumimoji="0" lang="en-AU" sz="20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1600" b="0" i="0" u="none" strike="noStrike" cap="none" normalizeH="0" baseline="0">
                          <a:ln>
                            <a:noFill/>
                          </a:ln>
                          <a:solidFill>
                            <a:schemeClr val="tx1"/>
                          </a:solidFill>
                          <a:effectLst/>
                          <a:latin typeface="Tahoma" charset="0"/>
                          <a:ea typeface="ＭＳ Ｐゴシック" charset="0"/>
                          <a:cs typeface="ＭＳ Ｐゴシック" charset="0"/>
                        </a:rPr>
                        <a:t>As program changes, its complexity </a:t>
                      </a:r>
                      <a:r>
                        <a:rPr kumimoji="0" lang="en-US" sz="1600" b="1" i="0" u="none" strike="noStrike" cap="none" normalizeH="0" baseline="0">
                          <a:ln>
                            <a:noFill/>
                          </a:ln>
                          <a:solidFill>
                            <a:schemeClr val="tx1"/>
                          </a:solidFill>
                          <a:effectLst/>
                          <a:latin typeface="Tahoma" charset="0"/>
                          <a:ea typeface="ＭＳ Ｐゴシック" charset="0"/>
                          <a:cs typeface="ＭＳ Ｐゴシック" charset="0"/>
                        </a:rPr>
                        <a:t>increases </a:t>
                      </a:r>
                      <a:r>
                        <a:rPr kumimoji="0" lang="en-US" sz="1600" b="0" i="0" u="none" strike="noStrike" cap="none" normalizeH="0" baseline="0">
                          <a:ln>
                            <a:noFill/>
                          </a:ln>
                          <a:solidFill>
                            <a:schemeClr val="tx1"/>
                          </a:solidFill>
                          <a:effectLst/>
                          <a:latin typeface="Tahoma" charset="0"/>
                          <a:ea typeface="ＭＳ Ｐゴシック" charset="0"/>
                          <a:cs typeface="ＭＳ Ｐゴシック" charset="0"/>
                        </a:rPr>
                        <a:t>unless work is done to </a:t>
                      </a:r>
                      <a:r>
                        <a:rPr kumimoji="0" lang="en-US" sz="1600" b="1" i="0" u="none" strike="noStrike" cap="none" normalizeH="0" baseline="0">
                          <a:ln>
                            <a:noFill/>
                          </a:ln>
                          <a:solidFill>
                            <a:schemeClr val="tx1"/>
                          </a:solidFill>
                          <a:effectLst/>
                          <a:latin typeface="Tahoma" charset="0"/>
                          <a:ea typeface="ＭＳ Ｐゴシック" charset="0"/>
                          <a:cs typeface="ＭＳ Ｐゴシック" charset="0"/>
                        </a:rPr>
                        <a:t>maintain </a:t>
                      </a:r>
                      <a:r>
                        <a:rPr kumimoji="0" lang="en-US" sz="1600" b="0" i="0" u="none" strike="noStrike" cap="none" normalizeH="0" baseline="0">
                          <a:ln>
                            <a:noFill/>
                          </a:ln>
                          <a:solidFill>
                            <a:schemeClr val="tx1"/>
                          </a:solidFill>
                          <a:effectLst/>
                          <a:latin typeface="Tahoma" charset="0"/>
                          <a:ea typeface="ＭＳ Ｐゴシック" charset="0"/>
                          <a:cs typeface="ＭＳ Ｐゴシック" charset="0"/>
                        </a:rPr>
                        <a:t>it or </a:t>
                      </a:r>
                      <a:r>
                        <a:rPr kumimoji="0" lang="en-US" sz="1600" b="1" i="0" u="none" strike="noStrike" cap="none" normalizeH="0" baseline="0">
                          <a:ln>
                            <a:noFill/>
                          </a:ln>
                          <a:solidFill>
                            <a:schemeClr val="tx1"/>
                          </a:solidFill>
                          <a:effectLst/>
                          <a:latin typeface="Tahoma" charset="0"/>
                          <a:ea typeface="ＭＳ Ｐゴシック" charset="0"/>
                          <a:cs typeface="ＭＳ Ｐゴシック" charset="0"/>
                        </a:rPr>
                        <a:t>reduce </a:t>
                      </a:r>
                      <a:r>
                        <a:rPr kumimoji="0" lang="en-US" sz="1600" b="0" i="0" u="none" strike="noStrike" cap="none" normalizeH="0" baseline="0">
                          <a:ln>
                            <a:noFill/>
                          </a:ln>
                          <a:solidFill>
                            <a:schemeClr val="tx1"/>
                          </a:solidFill>
                          <a:effectLst/>
                          <a:latin typeface="Tahoma" charset="0"/>
                          <a:ea typeface="ＭＳ Ｐゴシック" charset="0"/>
                          <a:cs typeface="ＭＳ Ｐゴシック" charset="0"/>
                        </a:rPr>
                        <a:t>it</a:t>
                      </a:r>
                      <a:endParaRPr kumimoji="0" lang="en-AU" sz="16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5902">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000" b="0" i="0" u="none" strike="noStrike" cap="none" normalizeH="0" baseline="0">
                          <a:ln>
                            <a:noFill/>
                          </a:ln>
                          <a:solidFill>
                            <a:schemeClr val="tx1"/>
                          </a:solidFill>
                          <a:effectLst/>
                          <a:latin typeface="Tahoma" charset="0"/>
                          <a:ea typeface="ＭＳ Ｐゴシック" charset="0"/>
                          <a:cs typeface="ＭＳ Ｐゴシック" charset="0"/>
                        </a:rPr>
                        <a:t>Large program evolution</a:t>
                      </a:r>
                      <a:endParaRPr kumimoji="0" lang="en-AU" sz="20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System attributes (e.g. size, time-between-releases) are </a:t>
                      </a:r>
                      <a:r>
                        <a:rPr kumimoji="0" lang="en-US" sz="1600" b="1" i="0" u="none" strike="noStrike" cap="none" normalizeH="0" baseline="0" dirty="0" smtClean="0">
                          <a:ln>
                            <a:noFill/>
                          </a:ln>
                          <a:solidFill>
                            <a:schemeClr val="tx1"/>
                          </a:solidFill>
                          <a:effectLst/>
                          <a:latin typeface="Tahoma" charset="0"/>
                          <a:ea typeface="ＭＳ Ｐゴシック" charset="0"/>
                          <a:cs typeface="ＭＳ Ｐゴシック" charset="0"/>
                        </a:rPr>
                        <a:t>~normally distributed </a:t>
                      </a:r>
                      <a:r>
                        <a:rPr kumimoji="0" lang="en-US" sz="1600" b="0" i="0" u="none" strike="noStrike" cap="none" normalizeH="0" baseline="0" dirty="0" smtClean="0">
                          <a:ln>
                            <a:noFill/>
                          </a:ln>
                          <a:solidFill>
                            <a:schemeClr val="tx1"/>
                          </a:solidFill>
                          <a:effectLst/>
                          <a:latin typeface="Tahoma" charset="0"/>
                          <a:ea typeface="ＭＳ Ｐゴシック" charset="0"/>
                          <a:cs typeface="ＭＳ Ｐゴシック" charset="0"/>
                        </a:rPr>
                        <a:t>for </a:t>
                      </a: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all system releases</a:t>
                      </a:r>
                      <a:endParaRPr kumimoji="0" lang="en-AU" sz="1600" b="0" i="0" u="none" strike="noStrike" cap="none" normalizeH="0" baseline="0" dirty="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228">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000" b="0" i="0" u="none" strike="noStrike" cap="none" normalizeH="0" baseline="0">
                          <a:ln>
                            <a:noFill/>
                          </a:ln>
                          <a:solidFill>
                            <a:schemeClr val="tx1"/>
                          </a:solidFill>
                          <a:effectLst/>
                          <a:latin typeface="Tahoma" charset="0"/>
                          <a:ea typeface="ＭＳ Ｐゴシック" charset="0"/>
                          <a:cs typeface="ＭＳ Ｐゴシック" charset="0"/>
                        </a:rPr>
                        <a:t>Organizational stability</a:t>
                      </a:r>
                      <a:endParaRPr kumimoji="0" lang="en-AU" sz="20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A </a:t>
                      </a:r>
                      <a:r>
                        <a:rPr kumimoji="0" lang="en-US" sz="1600" b="0" i="0" u="none" strike="noStrike" cap="none" normalizeH="0" baseline="0" dirty="0" smtClean="0">
                          <a:ln>
                            <a:noFill/>
                          </a:ln>
                          <a:solidFill>
                            <a:schemeClr val="tx1"/>
                          </a:solidFill>
                          <a:effectLst/>
                          <a:latin typeface="Tahoma" charset="0"/>
                          <a:ea typeface="ＭＳ Ｐゴシック" charset="0"/>
                          <a:cs typeface="ＭＳ Ｐゴシック" charset="0"/>
                        </a:rPr>
                        <a:t>system</a:t>
                      </a:r>
                      <a:r>
                        <a:rPr kumimoji="0" lang="ja-JP" altLang="en-US" sz="1600" b="0" i="0" u="none" strike="noStrike" cap="none" normalizeH="0" baseline="0" dirty="0" smtClean="0">
                          <a:ln>
                            <a:noFill/>
                          </a:ln>
                          <a:solidFill>
                            <a:schemeClr val="tx1"/>
                          </a:solidFill>
                          <a:effectLst/>
                          <a:latin typeface="Tahoma" charset="0"/>
                          <a:ea typeface="ＭＳ Ｐゴシック" charset="0"/>
                          <a:cs typeface="ＭＳ Ｐゴシック" charset="0"/>
                        </a:rPr>
                        <a:t>’</a:t>
                      </a:r>
                      <a:r>
                        <a:rPr kumimoji="0" lang="en-US" sz="1600" b="0" i="0" u="none" strike="noStrike" cap="none" normalizeH="0" baseline="0" dirty="0" smtClean="0">
                          <a:ln>
                            <a:noFill/>
                          </a:ln>
                          <a:solidFill>
                            <a:schemeClr val="tx1"/>
                          </a:solidFill>
                          <a:effectLst/>
                          <a:latin typeface="Tahoma" charset="0"/>
                          <a:ea typeface="ＭＳ Ｐゴシック" charset="0"/>
                          <a:cs typeface="ＭＳ Ｐゴシック" charset="0"/>
                        </a:rPr>
                        <a:t>s </a:t>
                      </a: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average development rate is </a:t>
                      </a:r>
                      <a:r>
                        <a:rPr kumimoji="0" lang="en-US" sz="1600" b="1" i="0" u="none" strike="noStrike" cap="none" normalizeH="0" baseline="0" dirty="0">
                          <a:ln>
                            <a:noFill/>
                          </a:ln>
                          <a:solidFill>
                            <a:schemeClr val="tx1"/>
                          </a:solidFill>
                          <a:effectLst/>
                          <a:latin typeface="Tahoma" charset="0"/>
                          <a:ea typeface="ＭＳ Ｐゴシック" charset="0"/>
                          <a:cs typeface="ＭＳ Ｐゴシック" charset="0"/>
                        </a:rPr>
                        <a:t>constant</a:t>
                      </a:r>
                      <a:endParaRPr kumimoji="0" lang="en-AU" sz="1600" b="0" i="0" u="none" strike="noStrike" cap="none" normalizeH="0" baseline="0" dirty="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4791">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000" b="0" i="0" u="none" strike="noStrike" cap="none" normalizeH="0" baseline="0">
                          <a:ln>
                            <a:noFill/>
                          </a:ln>
                          <a:solidFill>
                            <a:schemeClr val="tx1"/>
                          </a:solidFill>
                          <a:effectLst/>
                          <a:latin typeface="Tahoma" charset="0"/>
                          <a:ea typeface="ＭＳ Ｐゴシック" charset="0"/>
                          <a:cs typeface="ＭＳ Ｐゴシック" charset="0"/>
                        </a:rPr>
                        <a:t>Conservation of familiarity</a:t>
                      </a:r>
                      <a:endParaRPr kumimoji="0" lang="en-AU" sz="20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The </a:t>
                      </a:r>
                      <a:r>
                        <a:rPr kumimoji="0" lang="en-US" sz="1600" b="0" i="0" u="none" strike="noStrike" cap="none" normalizeH="0" baseline="0" dirty="0" smtClean="0">
                          <a:ln>
                            <a:noFill/>
                          </a:ln>
                          <a:solidFill>
                            <a:schemeClr val="tx1"/>
                          </a:solidFill>
                          <a:effectLst/>
                          <a:latin typeface="Tahoma" charset="0"/>
                          <a:ea typeface="ＭＳ Ｐゴシック" charset="0"/>
                          <a:cs typeface="ＭＳ Ｐゴシック" charset="0"/>
                        </a:rPr>
                        <a:t>incremental change in each release of a system is ~</a:t>
                      </a:r>
                      <a:r>
                        <a:rPr kumimoji="0" lang="en-US" sz="1600" b="1" i="0" u="none" strike="noStrike" cap="none" normalizeH="0" baseline="0" dirty="0" smtClean="0">
                          <a:ln>
                            <a:noFill/>
                          </a:ln>
                          <a:solidFill>
                            <a:schemeClr val="tx1"/>
                          </a:solidFill>
                          <a:effectLst/>
                          <a:latin typeface="Tahoma" charset="0"/>
                          <a:ea typeface="ＭＳ Ｐゴシック" charset="0"/>
                          <a:cs typeface="ＭＳ Ｐゴシック" charset="0"/>
                        </a:rPr>
                        <a:t>constant </a:t>
                      </a:r>
                      <a:r>
                        <a:rPr kumimoji="0" lang="en-US" sz="1600" b="0" i="0" u="none" strike="noStrike" cap="none" normalizeH="0" baseline="0" dirty="0" smtClean="0">
                          <a:ln>
                            <a:noFill/>
                          </a:ln>
                          <a:solidFill>
                            <a:schemeClr val="tx1"/>
                          </a:solidFill>
                          <a:effectLst/>
                          <a:latin typeface="Tahoma" charset="0"/>
                          <a:ea typeface="ＭＳ Ｐゴシック" charset="0"/>
                          <a:cs typeface="ＭＳ Ｐゴシック" charset="0"/>
                        </a:rPr>
                        <a:t>for all releases</a:t>
                      </a:r>
                      <a:endParaRPr kumimoji="0" lang="en-AU" sz="1600" b="0" i="0" u="none" strike="noStrike" cap="none" normalizeH="0" baseline="0" dirty="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3204">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000" b="0" i="0" u="none" strike="noStrike" cap="none" normalizeH="0" baseline="0" dirty="0">
                          <a:ln>
                            <a:noFill/>
                          </a:ln>
                          <a:solidFill>
                            <a:schemeClr val="tx1"/>
                          </a:solidFill>
                          <a:effectLst/>
                          <a:latin typeface="Tahoma" charset="0"/>
                          <a:ea typeface="ＭＳ Ｐゴシック" charset="0"/>
                          <a:cs typeface="ＭＳ Ｐゴシック" charset="0"/>
                        </a:rPr>
                        <a:t>Continuing growth</a:t>
                      </a:r>
                      <a:endParaRPr kumimoji="0" lang="en-AU" sz="2000" b="0" i="0" u="none" strike="noStrike" cap="none" normalizeH="0" baseline="0" dirty="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The functionality has to continually </a:t>
                      </a:r>
                      <a:r>
                        <a:rPr kumimoji="0" lang="en-US" sz="1600" b="1" i="0" u="none" strike="noStrike" cap="none" normalizeH="0" baseline="0" dirty="0">
                          <a:ln>
                            <a:noFill/>
                          </a:ln>
                          <a:solidFill>
                            <a:schemeClr val="tx1"/>
                          </a:solidFill>
                          <a:effectLst/>
                          <a:latin typeface="Tahoma" charset="0"/>
                          <a:ea typeface="ＭＳ Ｐゴシック" charset="0"/>
                          <a:cs typeface="ＭＳ Ｐゴシック" charset="0"/>
                        </a:rPr>
                        <a:t>increase</a:t>
                      </a: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 to maintain user </a:t>
                      </a:r>
                      <a:r>
                        <a:rPr kumimoji="0" lang="en-US" sz="1600" b="1" i="0" u="none" strike="noStrike" cap="none" normalizeH="0" baseline="0" dirty="0">
                          <a:ln>
                            <a:noFill/>
                          </a:ln>
                          <a:solidFill>
                            <a:schemeClr val="tx1"/>
                          </a:solidFill>
                          <a:effectLst/>
                          <a:latin typeface="Tahoma" charset="0"/>
                          <a:ea typeface="ＭＳ Ｐゴシック" charset="0"/>
                          <a:cs typeface="ＭＳ Ｐゴシック" charset="0"/>
                        </a:rPr>
                        <a:t>satisfaction</a:t>
                      </a:r>
                      <a:endParaRPr kumimoji="0" lang="en-AU" sz="1600" b="0" i="0" u="none" strike="noStrike" cap="none" normalizeH="0" baseline="0" dirty="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05">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000" b="0" i="0" u="none" strike="noStrike" cap="none" normalizeH="0" baseline="0">
                          <a:ln>
                            <a:noFill/>
                          </a:ln>
                          <a:solidFill>
                            <a:schemeClr val="tx1"/>
                          </a:solidFill>
                          <a:effectLst/>
                          <a:latin typeface="Tahoma" charset="0"/>
                          <a:ea typeface="ＭＳ Ｐゴシック" charset="0"/>
                          <a:cs typeface="ＭＳ Ｐゴシック" charset="0"/>
                        </a:rPr>
                        <a:t>Declining quality</a:t>
                      </a:r>
                      <a:endParaRPr kumimoji="0" lang="en-AU" sz="20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1600" b="0" i="0" u="none" strike="noStrike" cap="none" normalizeH="0" baseline="0">
                          <a:ln>
                            <a:noFill/>
                          </a:ln>
                          <a:solidFill>
                            <a:schemeClr val="tx1"/>
                          </a:solidFill>
                          <a:effectLst/>
                          <a:latin typeface="Tahoma" charset="0"/>
                          <a:ea typeface="ＭＳ Ｐゴシック" charset="0"/>
                          <a:cs typeface="ＭＳ Ｐゴシック" charset="0"/>
                        </a:rPr>
                        <a:t>Quality of systems appears to </a:t>
                      </a:r>
                      <a:r>
                        <a:rPr kumimoji="0" lang="en-US" sz="1600" b="1" i="0" u="none" strike="noStrike" cap="none" normalizeH="0" baseline="0">
                          <a:ln>
                            <a:noFill/>
                          </a:ln>
                          <a:solidFill>
                            <a:schemeClr val="tx1"/>
                          </a:solidFill>
                          <a:effectLst/>
                          <a:latin typeface="Tahoma" charset="0"/>
                          <a:ea typeface="ＭＳ Ｐゴシック" charset="0"/>
                          <a:cs typeface="ＭＳ Ｐゴシック" charset="0"/>
                        </a:rPr>
                        <a:t>decline </a:t>
                      </a:r>
                      <a:r>
                        <a:rPr kumimoji="0" lang="en-US" sz="1600" b="0" i="0" u="none" strike="noStrike" cap="none" normalizeH="0" baseline="0">
                          <a:ln>
                            <a:noFill/>
                          </a:ln>
                          <a:solidFill>
                            <a:schemeClr val="tx1"/>
                          </a:solidFill>
                          <a:effectLst/>
                          <a:latin typeface="Tahoma" charset="0"/>
                          <a:ea typeface="ＭＳ Ｐゴシック" charset="0"/>
                          <a:cs typeface="ＭＳ Ｐゴシック" charset="0"/>
                        </a:rPr>
                        <a:t>unless they are adapted to changing operational environments</a:t>
                      </a:r>
                      <a:endParaRPr kumimoji="0" lang="en-AU" sz="16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9105">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2000" b="0" i="0" u="none" strike="noStrike" cap="none" normalizeH="0" baseline="0">
                          <a:ln>
                            <a:noFill/>
                          </a:ln>
                          <a:solidFill>
                            <a:schemeClr val="tx1"/>
                          </a:solidFill>
                          <a:effectLst/>
                          <a:latin typeface="Tahoma" charset="0"/>
                          <a:ea typeface="ＭＳ Ｐゴシック" charset="0"/>
                          <a:cs typeface="ＭＳ Ｐゴシック" charset="0"/>
                        </a:rPr>
                        <a:t>Feedback system</a:t>
                      </a:r>
                      <a:endParaRPr kumimoji="0" lang="en-AU" sz="2000" b="0" i="0" u="none" strike="noStrike" cap="none" normalizeH="0" baseline="0">
                        <a:ln>
                          <a:noFill/>
                        </a:ln>
                        <a:solidFill>
                          <a:schemeClr val="tx1"/>
                        </a:solidFill>
                        <a:effectLst/>
                        <a:latin typeface="Tahoma" charset="0"/>
                        <a:ea typeface="ＭＳ Ｐゴシック" charset="0"/>
                        <a:cs typeface="ＭＳ Ｐゴシック" charset="0"/>
                      </a:endParaRPr>
                    </a:p>
                  </a:txBody>
                  <a:tcPr marT="45716" marB="45716"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Pct val="100000"/>
                        <a:buFont typeface="Monotype Sorts" charset="0"/>
                        <a:buNone/>
                        <a:tabLst/>
                      </a:pP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Evolution processes are multi-level, multi-loop, multi-agent </a:t>
                      </a:r>
                      <a:r>
                        <a:rPr kumimoji="0" lang="en-US" sz="1600" b="1" i="0" u="none" strike="noStrike" cap="none" normalizeH="0" baseline="0" dirty="0">
                          <a:ln>
                            <a:noFill/>
                          </a:ln>
                          <a:solidFill>
                            <a:schemeClr val="tx1"/>
                          </a:solidFill>
                          <a:effectLst/>
                          <a:latin typeface="Tahoma" charset="0"/>
                          <a:ea typeface="ＭＳ Ｐゴシック" charset="0"/>
                          <a:cs typeface="ＭＳ Ｐゴシック" charset="0"/>
                        </a:rPr>
                        <a:t>feedback</a:t>
                      </a:r>
                      <a:r>
                        <a:rPr kumimoji="0" lang="en-US" sz="1600" b="0" i="0" u="none" strike="noStrike" cap="none" normalizeH="0" baseline="0" dirty="0">
                          <a:ln>
                            <a:noFill/>
                          </a:ln>
                          <a:solidFill>
                            <a:schemeClr val="tx1"/>
                          </a:solidFill>
                          <a:effectLst/>
                          <a:latin typeface="Tahoma" charset="0"/>
                          <a:ea typeface="ＭＳ Ｐゴシック" charset="0"/>
                          <a:cs typeface="ＭＳ Ｐゴシック" charset="0"/>
                        </a:rPr>
                        <a:t> </a:t>
                      </a:r>
                      <a:r>
                        <a:rPr kumimoji="0" lang="en-US" sz="1600" b="0" i="0" u="none" strike="noStrike" cap="none" normalizeH="0" baseline="0" dirty="0" smtClean="0">
                          <a:ln>
                            <a:noFill/>
                          </a:ln>
                          <a:solidFill>
                            <a:schemeClr val="tx1"/>
                          </a:solidFill>
                          <a:effectLst/>
                          <a:latin typeface="Tahoma" charset="0"/>
                          <a:ea typeface="ＭＳ Ｐゴシック" charset="0"/>
                          <a:cs typeface="ＭＳ Ｐゴシック" charset="0"/>
                        </a:rPr>
                        <a:t>systems (like societal ones)</a:t>
                      </a:r>
                      <a:endParaRPr kumimoji="0" lang="en-AU" sz="1600" b="0" i="0" u="none" strike="noStrike" cap="none" normalizeH="0" baseline="0" dirty="0">
                        <a:ln>
                          <a:noFill/>
                        </a:ln>
                        <a:solidFill>
                          <a:schemeClr val="tx1"/>
                        </a:solidFill>
                        <a:effectLst/>
                        <a:latin typeface="Tahoma" charset="0"/>
                        <a:ea typeface="ＭＳ Ｐゴシック" charset="0"/>
                        <a:cs typeface="ＭＳ Ｐゴシック" charset="0"/>
                      </a:endParaRPr>
                    </a:p>
                  </a:txBody>
                  <a:tcPr marT="45716" marB="45716"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ChangeArrowheads="1"/>
          </p:cNvSpPr>
          <p:nvPr>
            <p:ph type="title"/>
          </p:nvPr>
        </p:nvSpPr>
        <p:spPr>
          <a:xfrm>
            <a:off x="406400" y="198438"/>
            <a:ext cx="7772400" cy="1143000"/>
          </a:xfrm>
        </p:spPr>
        <p:txBody>
          <a:bodyPr/>
          <a:lstStyle/>
          <a:p>
            <a:r>
              <a:rPr lang="en-US">
                <a:latin typeface="Arial Black" charset="0"/>
                <a:ea typeface="ＭＳ Ｐゴシック" charset="0"/>
                <a:cs typeface="ＭＳ Ｐゴシック" charset="0"/>
              </a:rPr>
              <a:t>Software Maintenance</a:t>
            </a:r>
            <a:endParaRPr lang="en-AU">
              <a:latin typeface="Arial Black" charset="0"/>
              <a:ea typeface="ＭＳ Ｐゴシック" charset="0"/>
              <a:cs typeface="ＭＳ Ｐゴシック" charset="0"/>
            </a:endParaRPr>
          </a:p>
        </p:txBody>
      </p:sp>
      <p:sp>
        <p:nvSpPr>
          <p:cNvPr id="15362" name="Rectangle 3"/>
          <p:cNvSpPr>
            <a:spLocks noGrp="1" noChangeArrowheads="1"/>
          </p:cNvSpPr>
          <p:nvPr>
            <p:ph type="body" idx="1"/>
          </p:nvPr>
        </p:nvSpPr>
        <p:spPr>
          <a:xfrm>
            <a:off x="457200" y="1989138"/>
            <a:ext cx="8507413" cy="4868862"/>
          </a:xfrm>
        </p:spPr>
        <p:txBody>
          <a:bodyPr/>
          <a:lstStyle/>
          <a:p>
            <a:pPr>
              <a:lnSpc>
                <a:spcPct val="80000"/>
              </a:lnSpc>
              <a:buFont typeface="Monotype Sorts" charset="0"/>
              <a:buNone/>
            </a:pPr>
            <a:r>
              <a:rPr lang="en-US" sz="2000" b="1">
                <a:latin typeface="Tahoma" charset="0"/>
                <a:ea typeface="ＭＳ Ｐゴシック" charset="0"/>
                <a:cs typeface="ＭＳ Ｐゴシック" charset="0"/>
              </a:rPr>
              <a:t>Definition of maintenance: </a:t>
            </a:r>
          </a:p>
          <a:p>
            <a:pPr>
              <a:lnSpc>
                <a:spcPct val="80000"/>
              </a:lnSpc>
              <a:buFont typeface="Monotype Sorts" charset="0"/>
              <a:buNone/>
            </a:pPr>
            <a:endParaRPr lang="en-US" sz="2000">
              <a:latin typeface="Tahoma" charset="0"/>
              <a:ea typeface="ＭＳ Ｐゴシック" charset="0"/>
              <a:cs typeface="ＭＳ Ｐゴシック" charset="0"/>
            </a:endParaRPr>
          </a:p>
          <a:p>
            <a:pPr>
              <a:lnSpc>
                <a:spcPct val="80000"/>
              </a:lnSpc>
              <a:buFont typeface="Monotype Sorts" charset="0"/>
              <a:buNone/>
            </a:pPr>
            <a:r>
              <a:rPr lang="en-US" sz="2000">
                <a:latin typeface="Tahoma" charset="0"/>
                <a:ea typeface="ＭＳ Ｐゴシック" charset="0"/>
                <a:cs typeface="ＭＳ Ｐゴシック" charset="0"/>
              </a:rPr>
              <a:t>	</a:t>
            </a:r>
            <a:r>
              <a:rPr lang="ja-JP" altLang="en-US" sz="20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The modification of a software product after delivery to </a:t>
            </a:r>
            <a:r>
              <a:rPr lang="en-US" altLang="ja-JP" sz="2000" b="1">
                <a:latin typeface="Tahoma" charset="0"/>
                <a:ea typeface="ＭＳ Ｐゴシック" charset="0"/>
                <a:cs typeface="ＭＳ Ｐゴシック" charset="0"/>
              </a:rPr>
              <a:t>correct</a:t>
            </a:r>
            <a:r>
              <a:rPr lang="en-US" altLang="ja-JP" sz="2000">
                <a:latin typeface="Tahoma" charset="0"/>
                <a:ea typeface="ＭＳ Ｐゴシック" charset="0"/>
                <a:cs typeface="ＭＳ Ｐゴシック" charset="0"/>
              </a:rPr>
              <a:t> faults, to </a:t>
            </a:r>
            <a:r>
              <a:rPr lang="en-US" altLang="ja-JP" sz="2000" b="1">
                <a:latin typeface="Tahoma" charset="0"/>
                <a:ea typeface="ＭＳ Ｐゴシック" charset="0"/>
                <a:cs typeface="ＭＳ Ｐゴシック" charset="0"/>
              </a:rPr>
              <a:t>improve</a:t>
            </a:r>
            <a:r>
              <a:rPr lang="en-US" altLang="ja-JP" sz="2000">
                <a:latin typeface="Tahoma" charset="0"/>
                <a:ea typeface="ＭＳ Ｐゴシック" charset="0"/>
                <a:cs typeface="ＭＳ Ｐゴシック" charset="0"/>
              </a:rPr>
              <a:t> performance or other attributes, or to </a:t>
            </a:r>
            <a:r>
              <a:rPr lang="en-US" altLang="ja-JP" sz="2000" b="1">
                <a:latin typeface="Tahoma" charset="0"/>
                <a:ea typeface="ＭＳ Ｐゴシック" charset="0"/>
                <a:cs typeface="ＭＳ Ｐゴシック" charset="0"/>
              </a:rPr>
              <a:t>adapt</a:t>
            </a:r>
            <a:r>
              <a:rPr lang="en-US" altLang="ja-JP" sz="2000">
                <a:latin typeface="Tahoma" charset="0"/>
                <a:ea typeface="ＭＳ Ｐゴシック" charset="0"/>
                <a:cs typeface="ＭＳ Ｐゴシック" charset="0"/>
              </a:rPr>
              <a:t> the product to a changed environment</a:t>
            </a:r>
            <a:r>
              <a:rPr lang="ja-JP" altLang="en-US" sz="20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 (</a:t>
            </a:r>
            <a:r>
              <a:rPr lang="en-CA" altLang="ja-JP" sz="1800">
                <a:solidFill>
                  <a:srgbClr val="0000FF"/>
                </a:solidFill>
                <a:latin typeface="Tahoma" charset="0"/>
                <a:ea typeface="ＭＳ Ｐゴシック" charset="0"/>
                <a:cs typeface="ＭＳ Ｐゴシック" charset="0"/>
              </a:rPr>
              <a:t>ANSI/IEEE Standard 729-1983</a:t>
            </a:r>
            <a:r>
              <a:rPr lang="en-US" altLang="ja-JP" sz="1800">
                <a:latin typeface="Tahoma" charset="0"/>
                <a:ea typeface="ＭＳ Ｐゴシック" charset="0"/>
                <a:cs typeface="ＭＳ Ｐゴシック" charset="0"/>
              </a:rPr>
              <a:t>)</a:t>
            </a:r>
          </a:p>
          <a:p>
            <a:pPr>
              <a:lnSpc>
                <a:spcPct val="80000"/>
              </a:lnSpc>
              <a:buFont typeface="Monotype Sorts" charset="0"/>
              <a:buNone/>
            </a:pPr>
            <a:endParaRPr lang="en-AU" sz="1800">
              <a:latin typeface="Tahoma" charset="0"/>
              <a:ea typeface="ＭＳ Ｐゴシック" charset="0"/>
              <a:cs typeface="ＭＳ Ｐゴシック" charset="0"/>
            </a:endParaRPr>
          </a:p>
          <a:p>
            <a:pPr>
              <a:lnSpc>
                <a:spcPct val="80000"/>
              </a:lnSpc>
              <a:buFont typeface="Monotype Sorts" charset="0"/>
              <a:buNone/>
            </a:pPr>
            <a:r>
              <a:rPr lang="en-US" sz="1800">
                <a:latin typeface="Tahoma" charset="0"/>
                <a:ea typeface="ＭＳ Ｐゴシック" charset="0"/>
                <a:cs typeface="ＭＳ Ｐゴシック" charset="0"/>
              </a:rPr>
              <a:t>	</a:t>
            </a:r>
            <a:r>
              <a:rPr lang="ja-JP" altLang="en-US" sz="18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When the transition from development to evolution is not seamless, the process of changing the software after delivery is often called software maintenance</a:t>
            </a:r>
            <a:r>
              <a:rPr lang="ja-JP" altLang="en-US" sz="2000">
                <a:latin typeface="Tahoma" charset="0"/>
                <a:ea typeface="ＭＳ Ｐゴシック" charset="0"/>
                <a:cs typeface="ＭＳ Ｐゴシック" charset="0"/>
              </a:rPr>
              <a:t>”</a:t>
            </a:r>
            <a:r>
              <a:rPr lang="en-US" altLang="ja-JP" sz="2000">
                <a:latin typeface="Tahoma" charset="0"/>
                <a:ea typeface="ＭＳ Ｐゴシック" charset="0"/>
                <a:cs typeface="ＭＳ Ｐゴシック" charset="0"/>
              </a:rPr>
              <a:t>  (</a:t>
            </a:r>
            <a:r>
              <a:rPr lang="en-US" altLang="ja-JP" sz="2000">
                <a:solidFill>
                  <a:srgbClr val="0000FF"/>
                </a:solidFill>
                <a:latin typeface="Tahoma" charset="0"/>
                <a:ea typeface="ＭＳ Ｐゴシック" charset="0"/>
                <a:cs typeface="ＭＳ Ｐゴシック" charset="0"/>
              </a:rPr>
              <a:t>S</a:t>
            </a:r>
            <a:r>
              <a:rPr lang="en-AU" altLang="ja-JP" sz="2000">
                <a:solidFill>
                  <a:srgbClr val="0000FF"/>
                </a:solidFill>
                <a:latin typeface="Tahoma" charset="0"/>
                <a:ea typeface="ＭＳ Ｐゴシック" charset="0"/>
                <a:cs typeface="ＭＳ Ｐゴシック" charset="0"/>
              </a:rPr>
              <a:t>ommerville, 2004</a:t>
            </a:r>
            <a:r>
              <a:rPr lang="en-AU" altLang="ja-JP" sz="2000">
                <a:latin typeface="Tahoma" charset="0"/>
                <a:ea typeface="ＭＳ Ｐゴシック" charset="0"/>
                <a:cs typeface="ＭＳ Ｐゴシック" charset="0"/>
              </a:rPr>
              <a:t>)</a:t>
            </a:r>
          </a:p>
          <a:p>
            <a:pPr>
              <a:lnSpc>
                <a:spcPct val="80000"/>
              </a:lnSpc>
              <a:buFont typeface="Monotype Sorts" charset="0"/>
              <a:buNone/>
            </a:pPr>
            <a:endParaRPr lang="en-AU" sz="2000" b="1">
              <a:latin typeface="Tahoma" charset="0"/>
              <a:ea typeface="ＭＳ Ｐゴシック" charset="0"/>
              <a:cs typeface="ＭＳ Ｐゴシック" charset="0"/>
            </a:endParaRPr>
          </a:p>
          <a:p>
            <a:pPr>
              <a:lnSpc>
                <a:spcPct val="80000"/>
              </a:lnSpc>
              <a:buFont typeface="Monotype Sorts" charset="0"/>
              <a:buNone/>
            </a:pPr>
            <a:r>
              <a:rPr lang="en-AU" sz="2000" b="1">
                <a:latin typeface="Tahoma" charset="0"/>
                <a:ea typeface="ＭＳ Ｐゴシック" charset="0"/>
                <a:cs typeface="ＭＳ Ｐゴシック" charset="0"/>
              </a:rPr>
              <a:t>Maintenance involves extra process activities and techniques:</a:t>
            </a:r>
          </a:p>
          <a:p>
            <a:pPr lvl="2">
              <a:lnSpc>
                <a:spcPct val="80000"/>
              </a:lnSpc>
              <a:buFontTx/>
              <a:buChar char="•"/>
            </a:pPr>
            <a:r>
              <a:rPr lang="en-AU" sz="1800">
                <a:latin typeface="Tahoma" charset="0"/>
                <a:ea typeface="ＭＳ Ｐゴシック" charset="0"/>
              </a:rPr>
              <a:t>program understanding</a:t>
            </a:r>
          </a:p>
          <a:p>
            <a:pPr lvl="2">
              <a:lnSpc>
                <a:spcPct val="80000"/>
              </a:lnSpc>
              <a:buFontTx/>
              <a:buChar char="•"/>
            </a:pPr>
            <a:r>
              <a:rPr lang="en-AU" sz="1800">
                <a:latin typeface="Tahoma" charset="0"/>
                <a:ea typeface="ＭＳ Ｐゴシック" charset="0"/>
              </a:rPr>
              <a:t>reverse engineering</a:t>
            </a:r>
          </a:p>
          <a:p>
            <a:pPr lvl="2">
              <a:lnSpc>
                <a:spcPct val="80000"/>
              </a:lnSpc>
              <a:buFontTx/>
              <a:buChar char="•"/>
            </a:pPr>
            <a:r>
              <a:rPr lang="en-AU" sz="1800">
                <a:latin typeface="Tahoma" charset="0"/>
                <a:ea typeface="ＭＳ Ｐゴシック" charset="0"/>
              </a:rPr>
              <a:t>re-engineering</a:t>
            </a:r>
          </a:p>
          <a:p>
            <a:pPr lvl="2">
              <a:lnSpc>
                <a:spcPct val="80000"/>
              </a:lnSpc>
              <a:buFontTx/>
              <a:buChar char="•"/>
            </a:pPr>
            <a:r>
              <a:rPr lang="en-AU" sz="1800">
                <a:latin typeface="Tahoma" charset="0"/>
                <a:ea typeface="ＭＳ Ｐゴシック" charset="0"/>
              </a:rPr>
              <a:t>software metrics computation</a:t>
            </a:r>
          </a:p>
          <a:p>
            <a:pPr lvl="2">
              <a:lnSpc>
                <a:spcPct val="80000"/>
              </a:lnSpc>
              <a:buFontTx/>
              <a:buChar char="•"/>
            </a:pPr>
            <a:r>
              <a:rPr lang="en-AU" sz="1800">
                <a:latin typeface="Tahoma" charset="0"/>
                <a:ea typeface="ＭＳ Ｐゴシック" charset="0"/>
              </a:rPr>
              <a:t>software visualization</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758825" y="228600"/>
            <a:ext cx="6477000" cy="990600"/>
          </a:xfrm>
        </p:spPr>
        <p:txBody>
          <a:bodyPr/>
          <a:lstStyle/>
          <a:p>
            <a:r>
              <a:rPr lang="en-US">
                <a:latin typeface="Arial Black" charset="0"/>
                <a:ea typeface="ＭＳ Ｐゴシック" charset="0"/>
                <a:cs typeface="ＭＳ Ｐゴシック" charset="0"/>
              </a:rPr>
              <a:t>Legacy Software</a:t>
            </a:r>
          </a:p>
        </p:txBody>
      </p:sp>
      <p:sp>
        <p:nvSpPr>
          <p:cNvPr id="16386" name="Rectangle 3"/>
          <p:cNvSpPr>
            <a:spLocks noGrp="1" noChangeArrowheads="1"/>
          </p:cNvSpPr>
          <p:nvPr>
            <p:ph type="body" idx="1"/>
          </p:nvPr>
        </p:nvSpPr>
        <p:spPr>
          <a:xfrm>
            <a:off x="323850" y="2338388"/>
            <a:ext cx="8640763" cy="4114800"/>
          </a:xfrm>
        </p:spPr>
        <p:txBody>
          <a:bodyPr/>
          <a:lstStyle/>
          <a:p>
            <a:pPr lvl="1">
              <a:lnSpc>
                <a:spcPct val="90000"/>
              </a:lnSpc>
              <a:spcBef>
                <a:spcPts val="200"/>
              </a:spcBef>
              <a:buFontTx/>
              <a:buChar char="•"/>
            </a:pPr>
            <a:r>
              <a:rPr lang="en-US" sz="2400" dirty="0">
                <a:latin typeface="Tahoma" charset="0"/>
                <a:ea typeface="ＭＳ Ｐゴシック" charset="0"/>
              </a:rPr>
              <a:t>software must be </a:t>
            </a:r>
            <a:r>
              <a:rPr lang="en-US" sz="2400" b="1" i="1" dirty="0">
                <a:latin typeface="Tahoma" charset="0"/>
                <a:ea typeface="ＭＳ Ｐゴシック" charset="0"/>
              </a:rPr>
              <a:t>adapted</a:t>
            </a:r>
            <a:r>
              <a:rPr lang="en-US" sz="2400" dirty="0">
                <a:latin typeface="Tahoma" charset="0"/>
                <a:ea typeface="ＭＳ Ｐゴシック" charset="0"/>
              </a:rPr>
              <a:t> to meet the needs of new computing environments or technology</a:t>
            </a:r>
          </a:p>
          <a:p>
            <a:pPr lvl="2">
              <a:lnSpc>
                <a:spcPct val="90000"/>
              </a:lnSpc>
              <a:spcBef>
                <a:spcPts val="200"/>
              </a:spcBef>
              <a:buFontTx/>
              <a:buChar char="•"/>
            </a:pPr>
            <a:r>
              <a:rPr lang="en-US" sz="2000" dirty="0">
                <a:latin typeface="Tahoma" charset="0"/>
                <a:ea typeface="ＭＳ Ｐゴシック" charset="0"/>
              </a:rPr>
              <a:t>porting across different OS</a:t>
            </a:r>
            <a:r>
              <a:rPr lang="ja-JP" altLang="en-US" sz="2000" dirty="0">
                <a:latin typeface="Tahoma" charset="0"/>
                <a:ea typeface="ＭＳ Ｐゴシック" charset="0"/>
              </a:rPr>
              <a:t>’</a:t>
            </a:r>
            <a:r>
              <a:rPr lang="en-US" altLang="ja-JP" sz="2000" dirty="0">
                <a:latin typeface="Tahoma" charset="0"/>
                <a:ea typeface="ＭＳ Ｐゴシック" charset="0"/>
              </a:rPr>
              <a:t>s / OS versions</a:t>
            </a:r>
          </a:p>
          <a:p>
            <a:pPr lvl="2">
              <a:lnSpc>
                <a:spcPct val="90000"/>
              </a:lnSpc>
              <a:spcBef>
                <a:spcPts val="200"/>
              </a:spcBef>
              <a:buFontTx/>
              <a:buChar char="•"/>
            </a:pPr>
            <a:r>
              <a:rPr lang="en-US" sz="2000" dirty="0">
                <a:latin typeface="Tahoma" charset="0"/>
                <a:ea typeface="ＭＳ Ｐゴシック" charset="0"/>
              </a:rPr>
              <a:t>integrating old and new programming languages</a:t>
            </a:r>
          </a:p>
          <a:p>
            <a:pPr lvl="2">
              <a:lnSpc>
                <a:spcPct val="90000"/>
              </a:lnSpc>
              <a:spcBef>
                <a:spcPts val="200"/>
              </a:spcBef>
              <a:buFontTx/>
              <a:buChar char="•"/>
            </a:pPr>
            <a:r>
              <a:rPr lang="en-US" sz="2000" dirty="0">
                <a:latin typeface="Tahoma" charset="0"/>
                <a:ea typeface="ＭＳ Ｐゴシック" charset="0"/>
              </a:rPr>
              <a:t>integrating old and new development methods and tools</a:t>
            </a:r>
          </a:p>
          <a:p>
            <a:pPr lvl="1">
              <a:lnSpc>
                <a:spcPct val="90000"/>
              </a:lnSpc>
              <a:spcBef>
                <a:spcPts val="200"/>
              </a:spcBef>
              <a:buFontTx/>
              <a:buChar char="•"/>
            </a:pPr>
            <a:r>
              <a:rPr lang="en-US" sz="2400" dirty="0">
                <a:latin typeface="Tahoma" charset="0"/>
                <a:ea typeface="ＭＳ Ｐゴシック" charset="0"/>
              </a:rPr>
              <a:t>software must be </a:t>
            </a:r>
            <a:r>
              <a:rPr lang="en-US" sz="2400" b="1" i="1" dirty="0">
                <a:latin typeface="Tahoma" charset="0"/>
                <a:ea typeface="ＭＳ Ｐゴシック" charset="0"/>
              </a:rPr>
              <a:t>enhanced</a:t>
            </a:r>
            <a:r>
              <a:rPr lang="en-US" sz="2400" dirty="0">
                <a:latin typeface="Tahoma" charset="0"/>
                <a:ea typeface="ＭＳ Ｐゴシック" charset="0"/>
              </a:rPr>
              <a:t> to implement new business requirements</a:t>
            </a:r>
          </a:p>
          <a:p>
            <a:pPr lvl="1">
              <a:lnSpc>
                <a:spcPct val="90000"/>
              </a:lnSpc>
              <a:buFontTx/>
              <a:buChar char="•"/>
            </a:pPr>
            <a:r>
              <a:rPr lang="en-US" sz="2400" dirty="0">
                <a:latin typeface="Tahoma" charset="0"/>
                <a:ea typeface="ＭＳ Ｐゴシック" charset="0"/>
              </a:rPr>
              <a:t>software must be </a:t>
            </a:r>
            <a:r>
              <a:rPr lang="en-US" sz="2400" b="1" i="1" dirty="0">
                <a:latin typeface="Tahoma" charset="0"/>
                <a:ea typeface="ＭＳ Ｐゴシック" charset="0"/>
              </a:rPr>
              <a:t>extended </a:t>
            </a:r>
            <a:r>
              <a:rPr lang="en-US" sz="2400" dirty="0">
                <a:latin typeface="Tahoma" charset="0"/>
                <a:ea typeface="ＭＳ Ｐゴシック" charset="0"/>
              </a:rPr>
              <a:t>to make it </a:t>
            </a:r>
            <a:r>
              <a:rPr lang="en-US" sz="2400" b="1" i="1" dirty="0">
                <a:latin typeface="Tahoma" charset="0"/>
                <a:ea typeface="ＭＳ Ｐゴシック" charset="0"/>
              </a:rPr>
              <a:t>interoperable</a:t>
            </a:r>
            <a:r>
              <a:rPr lang="en-US" sz="2400" dirty="0">
                <a:latin typeface="Tahoma" charset="0"/>
                <a:ea typeface="ＭＳ Ｐゴシック" charset="0"/>
              </a:rPr>
              <a:t> with other more modern systems or databases</a:t>
            </a:r>
          </a:p>
          <a:p>
            <a:pPr lvl="1">
              <a:lnSpc>
                <a:spcPct val="90000"/>
              </a:lnSpc>
              <a:buFontTx/>
              <a:buChar char="•"/>
            </a:pPr>
            <a:r>
              <a:rPr lang="en-US" sz="2400" dirty="0">
                <a:latin typeface="Tahoma" charset="0"/>
                <a:ea typeface="ＭＳ Ｐゴシック" charset="0"/>
              </a:rPr>
              <a:t>software must be </a:t>
            </a:r>
            <a:r>
              <a:rPr lang="en-US" sz="2400" b="1" i="1" dirty="0">
                <a:latin typeface="Tahoma" charset="0"/>
                <a:ea typeface="ＭＳ Ｐゴシック" charset="0"/>
              </a:rPr>
              <a:t>re-architected</a:t>
            </a:r>
            <a:r>
              <a:rPr lang="en-US" sz="2400" dirty="0">
                <a:latin typeface="Tahoma" charset="0"/>
                <a:ea typeface="ＭＳ Ｐゴシック" charset="0"/>
              </a:rPr>
              <a:t> to make it </a:t>
            </a:r>
            <a:r>
              <a:rPr lang="en-US" sz="2400" dirty="0" smtClean="0">
                <a:latin typeface="Tahoma" charset="0"/>
                <a:ea typeface="ＭＳ Ｐゴシック" charset="0"/>
              </a:rPr>
              <a:t>more comprehensible, thus easier to adapt, enhance, extend</a:t>
            </a:r>
            <a:endParaRPr lang="en-US" sz="2400" b="1" dirty="0">
              <a:latin typeface="Tahoma" charset="0"/>
              <a:ea typeface="ＭＳ Ｐゴシック" charset="0"/>
            </a:endParaRPr>
          </a:p>
        </p:txBody>
      </p:sp>
      <p:sp>
        <p:nvSpPr>
          <p:cNvPr id="16387" name="Text Box 4"/>
          <p:cNvSpPr txBox="1">
            <a:spLocks noChangeArrowheads="1"/>
          </p:cNvSpPr>
          <p:nvPr/>
        </p:nvSpPr>
        <p:spPr bwMode="auto">
          <a:xfrm>
            <a:off x="762000" y="1600200"/>
            <a:ext cx="438943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tx1"/>
                </a:solidFill>
                <a:latin typeface="Times New Roman" charset="0"/>
                <a:ea typeface="ＭＳ Ｐゴシック" charset="0"/>
                <a:cs typeface="ＭＳ Ｐゴシック" charset="0"/>
              </a:defRPr>
            </a:lvl1pPr>
            <a:lvl2pPr marL="742950" indent="-285750">
              <a:defRPr sz="2400">
                <a:solidFill>
                  <a:schemeClr val="tx1"/>
                </a:solidFill>
                <a:latin typeface="Times New Roman" charset="0"/>
                <a:ea typeface="ＭＳ Ｐゴシック" charset="0"/>
              </a:defRPr>
            </a:lvl2pPr>
            <a:lvl3pPr marL="1143000" indent="-228600">
              <a:defRPr sz="2400">
                <a:solidFill>
                  <a:schemeClr val="tx1"/>
                </a:solidFill>
                <a:latin typeface="Times New Roman" charset="0"/>
                <a:ea typeface="ＭＳ Ｐゴシック" charset="0"/>
              </a:defRPr>
            </a:lvl3pPr>
            <a:lvl4pPr marL="1600200" indent="-228600">
              <a:defRPr sz="2400">
                <a:solidFill>
                  <a:schemeClr val="tx1"/>
                </a:solidFill>
                <a:latin typeface="Times New Roman" charset="0"/>
                <a:ea typeface="ＭＳ Ｐゴシック" charset="0"/>
              </a:defRPr>
            </a:lvl4pPr>
            <a:lvl5pPr marL="2057400" indent="-228600">
              <a:defRPr sz="2400">
                <a:solidFill>
                  <a:schemeClr val="tx1"/>
                </a:solidFill>
                <a:latin typeface="Times New Roman" charset="0"/>
                <a:ea typeface="ＭＳ Ｐゴシック" charset="0"/>
              </a:defRPr>
            </a:lvl5pPr>
            <a:lvl6pPr marL="2514600" indent="-228600" eaLnBrk="0" fontAlgn="base" hangingPunct="0">
              <a:spcBef>
                <a:spcPct val="0"/>
              </a:spcBef>
              <a:spcAft>
                <a:spcPct val="0"/>
              </a:spcAft>
              <a:defRPr sz="2400">
                <a:solidFill>
                  <a:schemeClr val="tx1"/>
                </a:solidFill>
                <a:latin typeface="Times New Roman" charset="0"/>
                <a:ea typeface="ＭＳ Ｐゴシック" charset="0"/>
              </a:defRPr>
            </a:lvl6pPr>
            <a:lvl7pPr marL="2971800" indent="-228600" eaLnBrk="0" fontAlgn="base" hangingPunct="0">
              <a:spcBef>
                <a:spcPct val="0"/>
              </a:spcBef>
              <a:spcAft>
                <a:spcPct val="0"/>
              </a:spcAft>
              <a:defRPr sz="2400">
                <a:solidFill>
                  <a:schemeClr val="tx1"/>
                </a:solidFill>
                <a:latin typeface="Times New Roman" charset="0"/>
                <a:ea typeface="ＭＳ Ｐゴシック" charset="0"/>
              </a:defRPr>
            </a:lvl7pPr>
            <a:lvl8pPr marL="3429000" indent="-228600" eaLnBrk="0" fontAlgn="base" hangingPunct="0">
              <a:spcBef>
                <a:spcPct val="0"/>
              </a:spcBef>
              <a:spcAft>
                <a:spcPct val="0"/>
              </a:spcAft>
              <a:defRPr sz="2400">
                <a:solidFill>
                  <a:schemeClr val="tx1"/>
                </a:solidFill>
                <a:latin typeface="Times New Roman" charset="0"/>
                <a:ea typeface="ＭＳ Ｐゴシック" charset="0"/>
              </a:defRPr>
            </a:lvl8pPr>
            <a:lvl9pPr marL="3886200" indent="-228600" eaLnBrk="0" fontAlgn="base" hangingPunct="0">
              <a:spcBef>
                <a:spcPct val="0"/>
              </a:spcBef>
              <a:spcAft>
                <a:spcPct val="0"/>
              </a:spcAft>
              <a:defRPr sz="2400">
                <a:solidFill>
                  <a:schemeClr val="tx1"/>
                </a:solidFill>
                <a:latin typeface="Times New Roman" charset="0"/>
                <a:ea typeface="ＭＳ Ｐゴシック" charset="0"/>
              </a:defRPr>
            </a:lvl9pPr>
          </a:lstStyle>
          <a:p>
            <a:pPr>
              <a:lnSpc>
                <a:spcPct val="90000"/>
              </a:lnSpc>
              <a:spcBef>
                <a:spcPct val="50000"/>
              </a:spcBef>
            </a:pPr>
            <a:r>
              <a:rPr lang="en-US" sz="2800" b="1" i="1" dirty="0">
                <a:solidFill>
                  <a:schemeClr val="folHlink"/>
                </a:solidFill>
                <a:latin typeface="Palatino" charset="0"/>
              </a:rPr>
              <a:t>Why must it change?</a:t>
            </a:r>
          </a:p>
        </p:txBody>
      </p:sp>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Contemporary Portrait">
  <a:themeElements>
    <a:clrScheme name="">
      <a:dk1>
        <a:srgbClr val="000000"/>
      </a:dk1>
      <a:lt1>
        <a:srgbClr val="FFFFCC"/>
      </a:lt1>
      <a:dk2>
        <a:srgbClr val="000000"/>
      </a:dk2>
      <a:lt2>
        <a:srgbClr val="5E574E"/>
      </a:lt2>
      <a:accent1>
        <a:srgbClr val="FF6600"/>
      </a:accent1>
      <a:accent2>
        <a:srgbClr val="FFCC00"/>
      </a:accent2>
      <a:accent3>
        <a:srgbClr val="FFFFE2"/>
      </a:accent3>
      <a:accent4>
        <a:srgbClr val="000000"/>
      </a:accent4>
      <a:accent5>
        <a:srgbClr val="FFB8AA"/>
      </a:accent5>
      <a:accent6>
        <a:srgbClr val="E7B900"/>
      </a:accent6>
      <a:hlink>
        <a:srgbClr val="996633"/>
      </a:hlink>
      <a:folHlink>
        <a:srgbClr val="808000"/>
      </a:folHlink>
    </a:clrScheme>
    <a:fontScheme name="Contemporary Portrait">
      <a:majorFont>
        <a:latin typeface="Arial Black"/>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06"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New Roman" pitchFamily="-106" charset="0"/>
          </a:defRPr>
        </a:defPPr>
      </a:lstStyle>
    </a:lnDef>
  </a:objectDefaults>
  <a:extraClrSchemeLst>
    <a:extraClrScheme>
      <a:clrScheme name="Contemporary Portrai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ontemporary Portrai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ontemporary Portrai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ontemporary Portrai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ontemporary Portrai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ontemporary Portrai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ontemporary Portrai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Designs\Contemporary Portrait.pot</Template>
  <TotalTime>1877776</TotalTime>
  <Pages>38</Pages>
  <Words>4101</Words>
  <Application>Microsoft Macintosh PowerPoint</Application>
  <PresentationFormat>On-screen Show (4:3)</PresentationFormat>
  <Paragraphs>704</Paragraphs>
  <Slides>60</Slides>
  <Notes>38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60</vt:i4>
      </vt:variant>
    </vt:vector>
  </HeadingPairs>
  <TitlesOfParts>
    <vt:vector size="63" baseType="lpstr">
      <vt:lpstr>Contemporary Portrait</vt:lpstr>
      <vt:lpstr>Photo Editor Photo</vt:lpstr>
      <vt:lpstr>Bitmap Image</vt:lpstr>
      <vt:lpstr>Software Evolution and  Software Maintenance  Basic Principles </vt:lpstr>
      <vt:lpstr>PowerPoint Presentation</vt:lpstr>
      <vt:lpstr>Software Maintenance     - Terminology</vt:lpstr>
      <vt:lpstr>PowerPoint Presentation</vt:lpstr>
      <vt:lpstr>Software Evolution</vt:lpstr>
      <vt:lpstr>Software Evolution</vt:lpstr>
      <vt:lpstr>Lehman’s Laws:</vt:lpstr>
      <vt:lpstr>Software Maintenance</vt:lpstr>
      <vt:lpstr>Legacy Software</vt:lpstr>
      <vt:lpstr>Software Maintenance Problems</vt:lpstr>
      <vt:lpstr>Relative Costs of Maintenance</vt:lpstr>
      <vt:lpstr>Costs of Maintenance</vt:lpstr>
      <vt:lpstr>Maintenance is Expensive</vt:lpstr>
      <vt:lpstr>Maintenance is Expensive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Lessons Learnt</vt:lpstr>
      <vt:lpstr> Differences: Software Development vs                         Software Maintenance</vt:lpstr>
      <vt:lpstr>Maintain… or not?</vt:lpstr>
      <vt:lpstr>When and how to maintain? (cont’d)</vt:lpstr>
      <vt:lpstr>When and how to maintain? (cont’d)</vt:lpstr>
      <vt:lpstr>When and how to maintain? (cont’d)</vt:lpstr>
      <vt:lpstr>Types of Maintenance</vt:lpstr>
      <vt:lpstr>Corrective Maintenance (CM)</vt:lpstr>
      <vt:lpstr>Adaptive Maintenance (AM)</vt:lpstr>
      <vt:lpstr>Adaptive Maintenance</vt:lpstr>
      <vt:lpstr>Perfective Maintenance (PM)</vt:lpstr>
      <vt:lpstr>How to do PM: Re-engineering</vt:lpstr>
      <vt:lpstr>PowerPoint Presentation</vt:lpstr>
      <vt:lpstr>PowerPoint Presentation</vt:lpstr>
      <vt:lpstr>Perfective Maintenance:  Is it Really Needed? </vt:lpstr>
      <vt:lpstr>Preventive Maintenance (pM)</vt:lpstr>
      <vt:lpstr>Preventive Maintenance (pM)</vt:lpstr>
      <vt:lpstr>The Maintenance Process</vt:lpstr>
      <vt:lpstr>Software Maintenance Process</vt:lpstr>
      <vt:lpstr>Maintenance pipeline: The complete overview </vt:lpstr>
      <vt:lpstr>Step 1 - Change Management</vt:lpstr>
      <vt:lpstr>Step 1 - Change Management</vt:lpstr>
      <vt:lpstr>Step 1 - Change Management</vt:lpstr>
      <vt:lpstr>Change request processing</vt:lpstr>
      <vt:lpstr>Step 2 - Impact Analysis</vt:lpstr>
      <vt:lpstr>Step 2 - Impact Analysis: What</vt:lpstr>
      <vt:lpstr>Step 2 - Impact Analysis: How</vt:lpstr>
      <vt:lpstr>Step 2 - Impact Analysis Example</vt:lpstr>
      <vt:lpstr>Step 2 - Impact Analysis Example</vt:lpstr>
      <vt:lpstr>Step 2 - Impact Analysis: Cost</vt:lpstr>
      <vt:lpstr>Step 2 - Impact Analysis: Cost</vt:lpstr>
      <vt:lpstr>Step 3 - System Release Planning</vt:lpstr>
      <vt:lpstr>Step 3 - System Release Planning ...</vt:lpstr>
      <vt:lpstr>Step 4 - Design Changes</vt:lpstr>
      <vt:lpstr>Step 5 – Code the Changes</vt:lpstr>
      <vt:lpstr>Step 6 – Test the Changes</vt:lpstr>
      <vt:lpstr>Step 6 – Test the Changes …</vt:lpstr>
      <vt:lpstr>Step 7 - System Release</vt:lpstr>
      <vt:lpstr>Software Maintenance Process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Software Maintenance</dc:title>
  <dc:subject>Software Maintenance</dc:subject>
  <dc:creator>Jan Miller</dc:creator>
  <cp:keywords/>
  <dc:description/>
  <cp:lastModifiedBy>Alex Telea</cp:lastModifiedBy>
  <cp:revision>300</cp:revision>
  <cp:lastPrinted>2002-02-11T07:54:02Z</cp:lastPrinted>
  <dcterms:created xsi:type="dcterms:W3CDTF">2010-09-14T11:17:58Z</dcterms:created>
  <dcterms:modified xsi:type="dcterms:W3CDTF">2017-11-22T11:48:14Z</dcterms:modified>
</cp:coreProperties>
</file>